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66"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284" y="-8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B4C71EC6-210F-42DE-9C53-41977AD35B3D}" type="datetimeFigureOut">
              <a:rPr lang="ru-RU" smtClean="0"/>
              <a:pPr/>
              <a:t>18.01.2020</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pPr/>
              <a:t>18.01.2020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pPr/>
              <a:t>18.01.2020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pPr/>
              <a:t>18.01.2020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18.01.2020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pPr/>
              <a:t>18.01.2020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B4C71EC6-210F-42DE-9C53-41977AD35B3D}" type="datetimeFigureOut">
              <a:rPr lang="ru-RU" smtClean="0"/>
              <a:pPr/>
              <a:t>18.01.2020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B4C71EC6-210F-42DE-9C53-41977AD35B3D}" type="datetimeFigureOut">
              <a:rPr lang="ru-RU" smtClean="0"/>
              <a:pPr/>
              <a:t>18.01.2020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18.01.2020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pPr/>
              <a:t>18.01.2020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18.01.2020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B19B0651-EE4F-4900-A07F-96A6BFA9D0F0}" type="slidenum">
              <a:rPr lang="ru-RU" smtClean="0"/>
              <a:pPr/>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C71EC6-210F-42DE-9C53-41977AD35B3D}" type="datetimeFigureOut">
              <a:rPr lang="ru-RU" smtClean="0"/>
              <a:pPr/>
              <a:t>18.01.2020</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9B0651-EE4F-4900-A07F-96A6BFA9D0F0}" type="slidenum">
              <a:rPr lang="ru-RU" smtClean="0"/>
              <a:pPr/>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planetadetstva.net/wp-content/uploads/2013/11/sozdanie-razvivayushhej-sredy-v-logopedicheskom-kabinete10.jpeg" TargetMode="Externa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planetadetstva.net/wp-content/uploads/2013/11/sozdanie-razvivayushhej-sredy-v-logopedicheskom-kabinete7jpeg.jpeg"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planetadetstva.net/wp-content/uploads/2013/11/sozdanie-razvivayushhej-sredy-v-logopedicheskom-kabinete3.jpeg"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planetadetstva.net/wp-content/uploads/2013/11/sozdanie-razvivayushhej-sredy-v-logopedicheskom-kabinete14jpeg.jpeg"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planetadetstva.net/wp-content/uploads/2013/11/sozdanie-razvivayushhej-sredy-v-logopedicheskom-kabinete15.jpe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2880319"/>
          </a:xfrm>
        </p:spPr>
        <p:txBody>
          <a:bodyPr>
            <a:normAutofit/>
          </a:bodyPr>
          <a:lstStyle/>
          <a:p>
            <a:r>
              <a:rPr lang="ru-RU" sz="7200" dirty="0" smtClean="0">
                <a:latin typeface="Times New Roman" pitchFamily="18" charset="0"/>
                <a:cs typeface="Times New Roman" pitchFamily="18" charset="0"/>
              </a:rPr>
              <a:t>Советы логопеда для родителей</a:t>
            </a:r>
            <a:endParaRPr lang="ru-RU" sz="72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261506" y="3886200"/>
            <a:ext cx="3882494" cy="1752600"/>
          </a:xfrm>
        </p:spPr>
        <p:txBody>
          <a:bodyPr>
            <a:normAutofit fontScale="70000" lnSpcReduction="20000"/>
          </a:bodyPr>
          <a:lstStyle/>
          <a:p>
            <a:pPr algn="ctr"/>
            <a:r>
              <a:rPr lang="ru-RU" dirty="0" smtClean="0">
                <a:solidFill>
                  <a:schemeClr val="tx1"/>
                </a:solidFill>
                <a:latin typeface="Times New Roman" pitchFamily="18" charset="0"/>
                <a:cs typeface="Times New Roman" pitchFamily="18" charset="0"/>
              </a:rPr>
              <a:t>Детский сад </a:t>
            </a:r>
          </a:p>
          <a:p>
            <a:pPr algn="ctr"/>
            <a:r>
              <a:rPr lang="ru-RU" dirty="0" smtClean="0">
                <a:solidFill>
                  <a:schemeClr val="tx1"/>
                </a:solidFill>
                <a:latin typeface="Times New Roman" pitchFamily="18" charset="0"/>
                <a:cs typeface="Times New Roman" pitchFamily="18" charset="0"/>
              </a:rPr>
              <a:t>«</a:t>
            </a:r>
            <a:r>
              <a:rPr lang="ru-RU" dirty="0" smtClean="0">
                <a:latin typeface="Times New Roman" pitchFamily="18" charset="0"/>
                <a:cs typeface="Times New Roman" pitchFamily="18" charset="0"/>
              </a:rPr>
              <a:t>Мозаика</a:t>
            </a:r>
            <a:r>
              <a:rPr lang="ru-RU" dirty="0" smtClean="0">
                <a:solidFill>
                  <a:schemeClr val="tx1"/>
                </a:solidFill>
                <a:latin typeface="Times New Roman" pitchFamily="18" charset="0"/>
                <a:cs typeface="Times New Roman" pitchFamily="18" charset="0"/>
              </a:rPr>
              <a:t>»</a:t>
            </a:r>
            <a:endParaRPr lang="ru-RU" dirty="0" smtClean="0">
              <a:solidFill>
                <a:schemeClr val="tx1"/>
              </a:solidFill>
              <a:latin typeface="Times New Roman" pitchFamily="18" charset="0"/>
              <a:cs typeface="Times New Roman" pitchFamily="18" charset="0"/>
            </a:endParaRPr>
          </a:p>
          <a:p>
            <a:pPr algn="ctr"/>
            <a:r>
              <a:rPr lang="ru-RU" dirty="0">
                <a:solidFill>
                  <a:schemeClr val="tx1"/>
                </a:solidFill>
                <a:latin typeface="Times New Roman" pitchFamily="18" charset="0"/>
                <a:cs typeface="Times New Roman" pitchFamily="18" charset="0"/>
              </a:rPr>
              <a:t>г</a:t>
            </a:r>
            <a:r>
              <a:rPr lang="ru-RU" dirty="0" smtClean="0">
                <a:solidFill>
                  <a:schemeClr val="tx1"/>
                </a:solidFill>
                <a:latin typeface="Times New Roman" pitchFamily="18" charset="0"/>
                <a:cs typeface="Times New Roman" pitchFamily="18" charset="0"/>
              </a:rPr>
              <a:t>. </a:t>
            </a:r>
            <a:r>
              <a:rPr lang="ru-RU" dirty="0" smtClean="0">
                <a:latin typeface="Times New Roman" pitchFamily="18" charset="0"/>
                <a:cs typeface="Times New Roman" pitchFamily="18" charset="0"/>
              </a:rPr>
              <a:t>Салехард</a:t>
            </a:r>
            <a:endParaRPr lang="ru-RU" dirty="0" smtClean="0">
              <a:solidFill>
                <a:schemeClr val="tx1"/>
              </a:solidFill>
              <a:latin typeface="Times New Roman" pitchFamily="18" charset="0"/>
              <a:cs typeface="Times New Roman" pitchFamily="18" charset="0"/>
            </a:endParaRPr>
          </a:p>
          <a:p>
            <a:pPr algn="ctr"/>
            <a:r>
              <a:rPr lang="ru-RU" dirty="0" smtClean="0">
                <a:latin typeface="Times New Roman" pitchFamily="18" charset="0"/>
                <a:cs typeface="Times New Roman" pitchFamily="18" charset="0"/>
              </a:rPr>
              <a:t>Выполнила:</a:t>
            </a:r>
          </a:p>
          <a:p>
            <a:pPr algn="ctr"/>
            <a:r>
              <a:rPr lang="ru-RU" dirty="0">
                <a:latin typeface="Times New Roman" pitchFamily="18" charset="0"/>
                <a:cs typeface="Times New Roman" pitchFamily="18" charset="0"/>
              </a:rPr>
              <a:t>у</a:t>
            </a:r>
            <a:r>
              <a:rPr lang="ru-RU" dirty="0" smtClean="0">
                <a:latin typeface="Times New Roman" pitchFamily="18" charset="0"/>
                <a:cs typeface="Times New Roman" pitchFamily="18" charset="0"/>
              </a:rPr>
              <a:t>читель – логопед: </a:t>
            </a:r>
          </a:p>
          <a:p>
            <a:pPr algn="ctr"/>
            <a:r>
              <a:rPr lang="ru-RU" dirty="0" smtClean="0">
                <a:latin typeface="Times New Roman" pitchFamily="18" charset="0"/>
                <a:cs typeface="Times New Roman" pitchFamily="18" charset="0"/>
              </a:rPr>
              <a:t>Журавлёва Л.М.</a:t>
            </a:r>
            <a:endParaRPr lang="ru-RU" dirty="0">
              <a:solidFill>
                <a:schemeClr val="tx1"/>
              </a:solidFill>
              <a:latin typeface="Times New Roman" pitchFamily="18" charset="0"/>
              <a:cs typeface="Times New Roman" pitchFamily="18" charset="0"/>
            </a:endParaRPr>
          </a:p>
        </p:txBody>
      </p:sp>
      <p:pic>
        <p:nvPicPr>
          <p:cNvPr id="1026" name="Picture 2" descr="http://vesmirnaladoni2011.ru/wp-content/uploads/2013/01/Govorim-praviln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3" y="3140968"/>
            <a:ext cx="4793963" cy="30857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47727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90666"/>
          </a:xfrm>
        </p:spPr>
        <p:txBody>
          <a:bodyPr>
            <a:normAutofit/>
          </a:bodyPr>
          <a:lstStyle/>
          <a:p>
            <a:pPr marL="228600" algn="l"/>
            <a:r>
              <a:rPr lang="ru-RU" dirty="0">
                <a:solidFill>
                  <a:srgbClr val="000000"/>
                </a:solidFill>
                <a:latin typeface="Times New Roman"/>
              </a:rPr>
              <a:t/>
            </a:r>
            <a:br>
              <a:rPr lang="ru-RU" dirty="0">
                <a:solidFill>
                  <a:srgbClr val="000000"/>
                </a:solidFill>
                <a:latin typeface="Times New Roman"/>
              </a:rPr>
            </a:br>
            <a:endParaRPr lang="ru-RU" dirty="0"/>
          </a:p>
        </p:txBody>
      </p:sp>
      <p:sp>
        <p:nvSpPr>
          <p:cNvPr id="6" name="Прямоугольник 5"/>
          <p:cNvSpPr/>
          <p:nvPr/>
        </p:nvSpPr>
        <p:spPr>
          <a:xfrm>
            <a:off x="539552" y="2059395"/>
            <a:ext cx="8064896" cy="4647426"/>
          </a:xfrm>
          <a:prstGeom prst="rect">
            <a:avLst/>
          </a:prstGeom>
        </p:spPr>
        <p:txBody>
          <a:bodyPr wrap="square">
            <a:spAutoFit/>
          </a:bodyPr>
          <a:lstStyle/>
          <a:p>
            <a:r>
              <a:rPr lang="ru-RU" sz="2400" dirty="0">
                <a:solidFill>
                  <a:prstClr val="black"/>
                </a:solidFill>
                <a:latin typeface="Times New Roman" pitchFamily="18" charset="0"/>
                <a:ea typeface="+mj-ea"/>
                <a:cs typeface="Times New Roman" pitchFamily="18" charset="0"/>
              </a:rPr>
              <a:t>9. Воспроизведи ритм.</a:t>
            </a:r>
            <a:r>
              <a:rPr lang="ru-RU" sz="2400" dirty="0">
                <a:solidFill>
                  <a:srgbClr val="000000"/>
                </a:solidFill>
                <a:latin typeface="Times New Roman" pitchFamily="18" charset="0"/>
                <a:ea typeface="+mj-ea"/>
                <a:cs typeface="Times New Roman" pitchFamily="18" charset="0"/>
              </a:rPr>
              <a:t> </a:t>
            </a:r>
            <a:br>
              <a:rPr lang="ru-RU" sz="2400" dirty="0">
                <a:solidFill>
                  <a:srgbClr val="000000"/>
                </a:solidFill>
                <a:latin typeface="Times New Roman" pitchFamily="18" charset="0"/>
                <a:ea typeface="+mj-ea"/>
                <a:cs typeface="Times New Roman" pitchFamily="18" charset="0"/>
              </a:rPr>
            </a:br>
            <a:r>
              <a:rPr lang="ru-RU" sz="2400" dirty="0" smtClean="0">
                <a:solidFill>
                  <a:srgbClr val="000000"/>
                </a:solidFill>
                <a:latin typeface="Times New Roman" pitchFamily="18" charset="0"/>
                <a:ea typeface="+mj-ea"/>
                <a:cs typeface="Times New Roman" pitchFamily="18" charset="0"/>
              </a:rPr>
              <a:t>10.  «</a:t>
            </a:r>
            <a:r>
              <a:rPr lang="ru-RU" sz="2400" dirty="0">
                <a:solidFill>
                  <a:srgbClr val="000000"/>
                </a:solidFill>
                <a:latin typeface="Times New Roman" pitchFamily="18" charset="0"/>
                <a:ea typeface="+mj-ea"/>
                <a:cs typeface="Times New Roman" pitchFamily="18" charset="0"/>
              </a:rPr>
              <a:t>П</a:t>
            </a:r>
            <a:r>
              <a:rPr lang="ru-RU" sz="2400" dirty="0" smtClean="0">
                <a:solidFill>
                  <a:srgbClr val="000000"/>
                </a:solidFill>
                <a:latin typeface="Times New Roman" pitchFamily="18" charset="0"/>
                <a:ea typeface="+mj-ea"/>
                <a:cs typeface="Times New Roman" pitchFamily="18" charset="0"/>
              </a:rPr>
              <a:t>оймать</a:t>
            </a:r>
            <a:r>
              <a:rPr lang="ru-RU" sz="2400" dirty="0">
                <a:solidFill>
                  <a:srgbClr val="000000"/>
                </a:solidFill>
                <a:latin typeface="Times New Roman" pitchFamily="18" charset="0"/>
                <a:ea typeface="+mj-ea"/>
                <a:cs typeface="Times New Roman" pitchFamily="18" charset="0"/>
              </a:rPr>
              <a:t>» заданный звук среди других звуков;</a:t>
            </a:r>
            <a:br>
              <a:rPr lang="ru-RU" sz="2400" dirty="0">
                <a:solidFill>
                  <a:srgbClr val="000000"/>
                </a:solidFill>
                <a:latin typeface="Times New Roman" pitchFamily="18" charset="0"/>
                <a:ea typeface="+mj-ea"/>
                <a:cs typeface="Times New Roman" pitchFamily="18" charset="0"/>
              </a:rPr>
            </a:br>
            <a:r>
              <a:rPr lang="ru-RU" sz="2400" dirty="0">
                <a:solidFill>
                  <a:srgbClr val="000000"/>
                </a:solidFill>
                <a:latin typeface="Times New Roman" pitchFamily="18" charset="0"/>
                <a:ea typeface="+mj-ea"/>
                <a:cs typeface="Times New Roman" pitchFamily="18" charset="0"/>
              </a:rPr>
              <a:t>- назвать слово на заданный звук;</a:t>
            </a:r>
            <a:br>
              <a:rPr lang="ru-RU" sz="2400" dirty="0">
                <a:solidFill>
                  <a:srgbClr val="000000"/>
                </a:solidFill>
                <a:latin typeface="Times New Roman" pitchFamily="18" charset="0"/>
                <a:ea typeface="+mj-ea"/>
                <a:cs typeface="Times New Roman" pitchFamily="18" charset="0"/>
              </a:rPr>
            </a:br>
            <a:r>
              <a:rPr lang="ru-RU" sz="2400" dirty="0">
                <a:solidFill>
                  <a:srgbClr val="000000"/>
                </a:solidFill>
                <a:latin typeface="Times New Roman" pitchFamily="18" charset="0"/>
                <a:ea typeface="+mj-ea"/>
                <a:cs typeface="Times New Roman" pitchFamily="18" charset="0"/>
              </a:rPr>
              <a:t>- разделить слово «прохлапыванием» на  слоги;</a:t>
            </a:r>
            <a:br>
              <a:rPr lang="ru-RU" sz="2400" dirty="0">
                <a:solidFill>
                  <a:srgbClr val="000000"/>
                </a:solidFill>
                <a:latin typeface="Times New Roman" pitchFamily="18" charset="0"/>
                <a:ea typeface="+mj-ea"/>
                <a:cs typeface="Times New Roman" pitchFamily="18" charset="0"/>
              </a:rPr>
            </a:br>
            <a:r>
              <a:rPr lang="ru-RU" sz="2400" dirty="0">
                <a:solidFill>
                  <a:srgbClr val="000000"/>
                </a:solidFill>
                <a:latin typeface="Times New Roman" pitchFamily="18" charset="0"/>
                <a:ea typeface="+mj-ea"/>
                <a:cs typeface="Times New Roman" pitchFamily="18" charset="0"/>
              </a:rPr>
              <a:t>- назвать первый (последний) звук в заданном слове,</a:t>
            </a:r>
            <a:br>
              <a:rPr lang="ru-RU" sz="2400" dirty="0">
                <a:solidFill>
                  <a:srgbClr val="000000"/>
                </a:solidFill>
                <a:latin typeface="Times New Roman" pitchFamily="18" charset="0"/>
                <a:ea typeface="+mj-ea"/>
                <a:cs typeface="Times New Roman" pitchFamily="18" charset="0"/>
              </a:rPr>
            </a:br>
            <a:r>
              <a:rPr lang="ru-RU" sz="2400" dirty="0">
                <a:solidFill>
                  <a:srgbClr val="000000"/>
                </a:solidFill>
                <a:latin typeface="Times New Roman" pitchFamily="18" charset="0"/>
                <a:ea typeface="+mj-ea"/>
                <a:cs typeface="Times New Roman" pitchFamily="18" charset="0"/>
              </a:rPr>
              <a:t>определить место заданного звука в слове (в начале, середине, конце);</a:t>
            </a:r>
            <a:br>
              <a:rPr lang="ru-RU" sz="2400" dirty="0">
                <a:solidFill>
                  <a:srgbClr val="000000"/>
                </a:solidFill>
                <a:latin typeface="Times New Roman" pitchFamily="18" charset="0"/>
                <a:ea typeface="+mj-ea"/>
                <a:cs typeface="Times New Roman" pitchFamily="18" charset="0"/>
              </a:rPr>
            </a:br>
            <a:r>
              <a:rPr lang="ru-RU" sz="2400" dirty="0">
                <a:solidFill>
                  <a:srgbClr val="000000"/>
                </a:solidFill>
                <a:latin typeface="Times New Roman" pitchFamily="18" charset="0"/>
                <a:ea typeface="+mj-ea"/>
                <a:cs typeface="Times New Roman" pitchFamily="18" charset="0"/>
              </a:rPr>
              <a:t>- назвать в заданном слове только гласные звуки;</a:t>
            </a:r>
            <a:br>
              <a:rPr lang="ru-RU" sz="2400" dirty="0">
                <a:solidFill>
                  <a:srgbClr val="000000"/>
                </a:solidFill>
                <a:latin typeface="Times New Roman" pitchFamily="18" charset="0"/>
                <a:ea typeface="+mj-ea"/>
                <a:cs typeface="Times New Roman" pitchFamily="18" charset="0"/>
              </a:rPr>
            </a:br>
            <a:r>
              <a:rPr lang="ru-RU" sz="2400" dirty="0">
                <a:solidFill>
                  <a:srgbClr val="000000"/>
                </a:solidFill>
                <a:latin typeface="Times New Roman" pitchFamily="18" charset="0"/>
                <a:ea typeface="+mj-ea"/>
                <a:cs typeface="Times New Roman" pitchFamily="18" charset="0"/>
              </a:rPr>
              <a:t>- повторить за взрослым «слоговые дорожки», например:  </a:t>
            </a:r>
            <a:endParaRPr lang="ru-RU" sz="2400" dirty="0" smtClean="0">
              <a:solidFill>
                <a:srgbClr val="000000"/>
              </a:solidFill>
              <a:latin typeface="Times New Roman" pitchFamily="18" charset="0"/>
              <a:ea typeface="+mj-ea"/>
              <a:cs typeface="Times New Roman" pitchFamily="18" charset="0"/>
            </a:endParaRPr>
          </a:p>
          <a:p>
            <a:r>
              <a:rPr lang="ru-RU" sz="2400" dirty="0" smtClean="0">
                <a:solidFill>
                  <a:srgbClr val="000000"/>
                </a:solidFill>
                <a:latin typeface="Times New Roman" pitchFamily="18" charset="0"/>
                <a:ea typeface="+mj-ea"/>
                <a:cs typeface="Times New Roman" pitchFamily="18" charset="0"/>
              </a:rPr>
              <a:t>са – су - </a:t>
            </a:r>
            <a:r>
              <a:rPr lang="ru-RU" sz="2400" dirty="0" err="1" smtClean="0">
                <a:solidFill>
                  <a:srgbClr val="000000"/>
                </a:solidFill>
                <a:latin typeface="Times New Roman" pitchFamily="18" charset="0"/>
                <a:ea typeface="+mj-ea"/>
                <a:cs typeface="Times New Roman" pitchFamily="18" charset="0"/>
              </a:rPr>
              <a:t>сы</a:t>
            </a:r>
            <a:r>
              <a:rPr lang="ru-RU" sz="2400" dirty="0">
                <a:solidFill>
                  <a:srgbClr val="000000"/>
                </a:solidFill>
                <a:latin typeface="Times New Roman" pitchFamily="18" charset="0"/>
                <a:ea typeface="+mj-ea"/>
                <a:cs typeface="Times New Roman" pitchFamily="18" charset="0"/>
              </a:rPr>
              <a:t>;  </a:t>
            </a:r>
            <a:r>
              <a:rPr lang="ru-RU" sz="2400" dirty="0" smtClean="0">
                <a:solidFill>
                  <a:srgbClr val="000000"/>
                </a:solidFill>
                <a:latin typeface="Times New Roman" pitchFamily="18" charset="0"/>
                <a:ea typeface="+mj-ea"/>
                <a:cs typeface="Times New Roman" pitchFamily="18" charset="0"/>
              </a:rPr>
              <a:t>то – та – тэ - ту</a:t>
            </a:r>
            <a:r>
              <a:rPr lang="ru-RU" sz="2400" dirty="0">
                <a:solidFill>
                  <a:srgbClr val="000000"/>
                </a:solidFill>
                <a:latin typeface="Times New Roman" pitchFamily="18" charset="0"/>
                <a:ea typeface="+mj-ea"/>
                <a:cs typeface="Times New Roman" pitchFamily="18" charset="0"/>
              </a:rPr>
              <a:t>;  </a:t>
            </a:r>
            <a:r>
              <a:rPr lang="ru-RU" sz="2400" dirty="0" err="1" smtClean="0">
                <a:solidFill>
                  <a:srgbClr val="000000"/>
                </a:solidFill>
                <a:latin typeface="Times New Roman" pitchFamily="18" charset="0"/>
                <a:ea typeface="+mj-ea"/>
                <a:cs typeface="Times New Roman" pitchFamily="18" charset="0"/>
              </a:rPr>
              <a:t>ша</a:t>
            </a:r>
            <a:r>
              <a:rPr lang="ru-RU" sz="2400" dirty="0" smtClean="0">
                <a:solidFill>
                  <a:srgbClr val="000000"/>
                </a:solidFill>
                <a:latin typeface="Times New Roman" pitchFamily="18" charset="0"/>
                <a:ea typeface="+mj-ea"/>
                <a:cs typeface="Times New Roman" pitchFamily="18" charset="0"/>
              </a:rPr>
              <a:t> – шу – </a:t>
            </a:r>
            <a:r>
              <a:rPr lang="ru-RU" sz="2400" dirty="0" err="1" smtClean="0">
                <a:solidFill>
                  <a:srgbClr val="000000"/>
                </a:solidFill>
                <a:latin typeface="Times New Roman" pitchFamily="18" charset="0"/>
                <a:ea typeface="+mj-ea"/>
                <a:cs typeface="Times New Roman" pitchFamily="18" charset="0"/>
              </a:rPr>
              <a:t>ша</a:t>
            </a:r>
            <a:r>
              <a:rPr lang="ru-RU" sz="2400" dirty="0" smtClean="0">
                <a:solidFill>
                  <a:srgbClr val="000000"/>
                </a:solidFill>
                <a:latin typeface="Times New Roman" pitchFamily="18" charset="0"/>
                <a:ea typeface="+mj-ea"/>
                <a:cs typeface="Times New Roman" pitchFamily="18" charset="0"/>
              </a:rPr>
              <a:t> - ши</a:t>
            </a:r>
            <a:r>
              <a:rPr lang="ru-RU" sz="2400" dirty="0">
                <a:solidFill>
                  <a:srgbClr val="000000"/>
                </a:solidFill>
                <a:latin typeface="Times New Roman" pitchFamily="18" charset="0"/>
                <a:ea typeface="+mj-ea"/>
                <a:cs typeface="Times New Roman" pitchFamily="18" charset="0"/>
              </a:rPr>
              <a:t>;  </a:t>
            </a:r>
            <a:r>
              <a:rPr lang="ru-RU" sz="2400" dirty="0" smtClean="0">
                <a:solidFill>
                  <a:srgbClr val="000000"/>
                </a:solidFill>
                <a:latin typeface="Times New Roman" pitchFamily="18" charset="0"/>
                <a:ea typeface="+mj-ea"/>
                <a:cs typeface="Times New Roman" pitchFamily="18" charset="0"/>
              </a:rPr>
              <a:t>па – па -ба</a:t>
            </a:r>
            <a:r>
              <a:rPr lang="ru-RU" sz="2400" dirty="0">
                <a:solidFill>
                  <a:srgbClr val="000000"/>
                </a:solidFill>
                <a:latin typeface="Times New Roman" pitchFamily="18" charset="0"/>
                <a:ea typeface="+mj-ea"/>
                <a:cs typeface="Times New Roman" pitchFamily="18" charset="0"/>
              </a:rPr>
              <a:t>;  </a:t>
            </a:r>
            <a:r>
              <a:rPr lang="ru-RU" sz="2400" dirty="0" smtClean="0">
                <a:solidFill>
                  <a:srgbClr val="000000"/>
                </a:solidFill>
                <a:latin typeface="Times New Roman" pitchFamily="18" charset="0"/>
                <a:ea typeface="+mj-ea"/>
                <a:cs typeface="Times New Roman" pitchFamily="18" charset="0"/>
              </a:rPr>
              <a:t>ко – </a:t>
            </a:r>
            <a:r>
              <a:rPr lang="ru-RU" sz="2400" dirty="0" err="1" smtClean="0">
                <a:solidFill>
                  <a:srgbClr val="000000"/>
                </a:solidFill>
                <a:latin typeface="Times New Roman" pitchFamily="18" charset="0"/>
                <a:ea typeface="+mj-ea"/>
                <a:cs typeface="Times New Roman" pitchFamily="18" charset="0"/>
              </a:rPr>
              <a:t>го</a:t>
            </a:r>
            <a:r>
              <a:rPr lang="ru-RU" sz="2400" dirty="0" smtClean="0">
                <a:solidFill>
                  <a:srgbClr val="000000"/>
                </a:solidFill>
                <a:latin typeface="Times New Roman" pitchFamily="18" charset="0"/>
                <a:ea typeface="+mj-ea"/>
                <a:cs typeface="Times New Roman" pitchFamily="18" charset="0"/>
              </a:rPr>
              <a:t> - ко</a:t>
            </a:r>
            <a:r>
              <a:rPr lang="ru-RU" sz="2400" dirty="0">
                <a:solidFill>
                  <a:srgbClr val="000000"/>
                </a:solidFill>
                <a:latin typeface="Times New Roman" pitchFamily="18" charset="0"/>
                <a:ea typeface="+mj-ea"/>
                <a:cs typeface="Times New Roman" pitchFamily="18" charset="0"/>
              </a:rPr>
              <a:t>; </a:t>
            </a:r>
            <a:r>
              <a:rPr lang="ru-RU" sz="2400" dirty="0" smtClean="0">
                <a:solidFill>
                  <a:srgbClr val="000000"/>
                </a:solidFill>
                <a:latin typeface="Times New Roman" pitchFamily="18" charset="0"/>
                <a:ea typeface="+mj-ea"/>
                <a:cs typeface="Times New Roman" pitchFamily="18" charset="0"/>
              </a:rPr>
              <a:t>ала – </a:t>
            </a:r>
            <a:r>
              <a:rPr lang="ru-RU" sz="2400" dirty="0" err="1" smtClean="0">
                <a:solidFill>
                  <a:srgbClr val="000000"/>
                </a:solidFill>
                <a:latin typeface="Times New Roman" pitchFamily="18" charset="0"/>
                <a:ea typeface="+mj-ea"/>
                <a:cs typeface="Times New Roman" pitchFamily="18" charset="0"/>
              </a:rPr>
              <a:t>оло</a:t>
            </a:r>
            <a:r>
              <a:rPr lang="ru-RU" sz="2400" dirty="0" smtClean="0">
                <a:solidFill>
                  <a:srgbClr val="000000"/>
                </a:solidFill>
                <a:latin typeface="Times New Roman" pitchFamily="18" charset="0"/>
                <a:ea typeface="+mj-ea"/>
                <a:cs typeface="Times New Roman" pitchFamily="18" charset="0"/>
              </a:rPr>
              <a:t> -  </a:t>
            </a:r>
            <a:r>
              <a:rPr lang="ru-RU" sz="2400" dirty="0" err="1" smtClean="0">
                <a:solidFill>
                  <a:srgbClr val="000000"/>
                </a:solidFill>
                <a:latin typeface="Times New Roman" pitchFamily="18" charset="0"/>
                <a:ea typeface="+mj-ea"/>
                <a:cs typeface="Times New Roman" pitchFamily="18" charset="0"/>
              </a:rPr>
              <a:t>улу</a:t>
            </a:r>
            <a:r>
              <a:rPr lang="ru-RU" sz="2400" dirty="0">
                <a:solidFill>
                  <a:srgbClr val="000000"/>
                </a:solidFill>
                <a:latin typeface="Times New Roman" pitchFamily="18" charset="0"/>
                <a:ea typeface="+mj-ea"/>
                <a:cs typeface="Times New Roman" pitchFamily="18" charset="0"/>
              </a:rPr>
              <a:t>; </a:t>
            </a:r>
            <a:r>
              <a:rPr lang="ru-RU" sz="2400" dirty="0" err="1" smtClean="0">
                <a:solidFill>
                  <a:srgbClr val="000000"/>
                </a:solidFill>
                <a:latin typeface="Times New Roman" pitchFamily="18" charset="0"/>
                <a:ea typeface="+mj-ea"/>
                <a:cs typeface="Times New Roman" pitchFamily="18" charset="0"/>
              </a:rPr>
              <a:t>эла</a:t>
            </a:r>
            <a:r>
              <a:rPr lang="ru-RU" sz="2400" dirty="0" smtClean="0">
                <a:solidFill>
                  <a:srgbClr val="000000"/>
                </a:solidFill>
                <a:latin typeface="Times New Roman" pitchFamily="18" charset="0"/>
                <a:ea typeface="+mj-ea"/>
                <a:cs typeface="Times New Roman" pitchFamily="18" charset="0"/>
              </a:rPr>
              <a:t> – </a:t>
            </a:r>
            <a:r>
              <a:rPr lang="ru-RU" sz="2400" dirty="0" err="1" smtClean="0">
                <a:solidFill>
                  <a:srgbClr val="000000"/>
                </a:solidFill>
                <a:latin typeface="Times New Roman" pitchFamily="18" charset="0"/>
                <a:ea typeface="+mj-ea"/>
                <a:cs typeface="Times New Roman" pitchFamily="18" charset="0"/>
              </a:rPr>
              <a:t>эло</a:t>
            </a:r>
            <a:r>
              <a:rPr lang="ru-RU" sz="2400" dirty="0" smtClean="0">
                <a:solidFill>
                  <a:srgbClr val="000000"/>
                </a:solidFill>
                <a:latin typeface="Times New Roman" pitchFamily="18" charset="0"/>
                <a:ea typeface="+mj-ea"/>
                <a:cs typeface="Times New Roman" pitchFamily="18" charset="0"/>
              </a:rPr>
              <a:t> - </a:t>
            </a:r>
            <a:r>
              <a:rPr lang="ru-RU" sz="2400" dirty="0" err="1" smtClean="0">
                <a:solidFill>
                  <a:srgbClr val="000000"/>
                </a:solidFill>
                <a:latin typeface="Times New Roman" pitchFamily="18" charset="0"/>
                <a:ea typeface="+mj-ea"/>
                <a:cs typeface="Times New Roman" pitchFamily="18" charset="0"/>
              </a:rPr>
              <a:t>элы</a:t>
            </a:r>
            <a:r>
              <a:rPr lang="ru-RU" sz="2400" dirty="0" smtClean="0">
                <a:solidFill>
                  <a:srgbClr val="000000"/>
                </a:solidFill>
                <a:latin typeface="Times New Roman" pitchFamily="18" charset="0"/>
                <a:ea typeface="+mj-ea"/>
                <a:cs typeface="Times New Roman" pitchFamily="18" charset="0"/>
              </a:rPr>
              <a:t> </a:t>
            </a:r>
            <a:r>
              <a:rPr lang="ru-RU" sz="2400" dirty="0">
                <a:solidFill>
                  <a:srgbClr val="000000"/>
                </a:solidFill>
                <a:latin typeface="Times New Roman" pitchFamily="18" charset="0"/>
                <a:ea typeface="+mj-ea"/>
                <a:cs typeface="Times New Roman" pitchFamily="18" charset="0"/>
              </a:rPr>
              <a:t> и т</a:t>
            </a:r>
            <a:r>
              <a:rPr lang="ru-RU" sz="2400" dirty="0" smtClean="0">
                <a:solidFill>
                  <a:srgbClr val="000000"/>
                </a:solidFill>
                <a:latin typeface="Times New Roman" pitchFamily="18" charset="0"/>
                <a:ea typeface="+mj-ea"/>
                <a:cs typeface="Times New Roman" pitchFamily="18" charset="0"/>
              </a:rPr>
              <a:t>. д.</a:t>
            </a:r>
          </a:p>
          <a:p>
            <a:r>
              <a:rPr lang="ru-RU" sz="1400" dirty="0">
                <a:solidFill>
                  <a:srgbClr val="000000"/>
                </a:solidFill>
                <a:latin typeface="Times New Roman"/>
                <a:ea typeface="+mj-ea"/>
                <a:cs typeface="+mj-cs"/>
              </a:rPr>
              <a:t/>
            </a:r>
            <a:br>
              <a:rPr lang="ru-RU" sz="1400" dirty="0">
                <a:solidFill>
                  <a:srgbClr val="000000"/>
                </a:solidFill>
                <a:latin typeface="Times New Roman"/>
                <a:ea typeface="+mj-ea"/>
                <a:cs typeface="+mj-cs"/>
              </a:rPr>
            </a:br>
            <a:endParaRPr lang="ru-RU" dirty="0"/>
          </a:p>
        </p:txBody>
      </p:sp>
      <p:sp>
        <p:nvSpPr>
          <p:cNvPr id="7" name="AutoShape 2" descr="http://strana-sovetov.com/images/stories/tip/kids/phonemic-hearing_big.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8" name="AutoShape 4" descr="Картинки по запросу картинки развитие фонематического слуха"/>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9" name="AutoShape 6" descr="Картинки по запросу картинки развитие фонематического слуха"/>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 name="AutoShape 8" descr="Картинки по запросу картинки развитие фонематического слуха"/>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 name="AutoShape 10" descr="Картинки по запросу картинки развитие фонематического слуха"/>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2" name="AutoShape 12" descr="Картинки по запросу картинки развитие фонематического слуха"/>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061" name="Picture 1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2000" y="312737"/>
            <a:ext cx="3456384" cy="20361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316592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29600" cy="6192688"/>
          </a:xfrm>
        </p:spPr>
        <p:txBody>
          <a:bodyPr>
            <a:normAutofit fontScale="90000"/>
          </a:bodyPr>
          <a:lstStyle/>
          <a:p>
            <a:pPr algn="just"/>
            <a:r>
              <a:rPr lang="ru-RU" sz="3200" b="1" dirty="0" smtClean="0">
                <a:latin typeface="Times New Roman" pitchFamily="18" charset="0"/>
                <a:cs typeface="Times New Roman" pitchFamily="18" charset="0"/>
              </a:rPr>
              <a:t/>
            </a:r>
            <a:br>
              <a:rPr lang="ru-RU" sz="3200" b="1" dirty="0" smtClean="0">
                <a:latin typeface="Times New Roman" pitchFamily="18" charset="0"/>
                <a:cs typeface="Times New Roman" pitchFamily="18" charset="0"/>
              </a:rPr>
            </a:br>
            <a:r>
              <a:rPr lang="ru-RU" sz="3200" b="1" dirty="0" smtClean="0">
                <a:latin typeface="Times New Roman" pitchFamily="18" charset="0"/>
                <a:cs typeface="Times New Roman" pitchFamily="18" charset="0"/>
              </a:rPr>
              <a:t>Игры на формирование лексико – грамматического строя речи и навыков словообразования:</a:t>
            </a:r>
            <a:br>
              <a:rPr lang="ru-RU" sz="3200" b="1"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1. </a:t>
            </a:r>
            <a:r>
              <a:rPr lang="ru-RU" sz="2200" b="1" dirty="0">
                <a:solidFill>
                  <a:srgbClr val="333333"/>
                </a:solidFill>
                <a:latin typeface="Times New Roman" pitchFamily="18" charset="0"/>
                <a:cs typeface="Times New Roman" pitchFamily="18" charset="0"/>
              </a:rPr>
              <a:t>"Копилка слов"</a:t>
            </a:r>
            <a:r>
              <a:rPr lang="ru-RU" sz="2200" dirty="0">
                <a:solidFill>
                  <a:srgbClr val="333333"/>
                </a:solidFill>
                <a:latin typeface="Times New Roman" pitchFamily="18" charset="0"/>
                <a:cs typeface="Times New Roman" pitchFamily="18" charset="0"/>
              </a:rPr>
              <a:t> - </a:t>
            </a:r>
            <a:r>
              <a:rPr lang="ru-RU" sz="2200" dirty="0" smtClean="0">
                <a:solidFill>
                  <a:srgbClr val="333333"/>
                </a:solidFill>
                <a:latin typeface="Times New Roman" pitchFamily="18" charset="0"/>
                <a:cs typeface="Times New Roman" pitchFamily="18" charset="0"/>
              </a:rPr>
              <a:t>форма взаимодействия с семьёй </a:t>
            </a:r>
            <a:r>
              <a:rPr lang="ru-RU" sz="2200" dirty="0">
                <a:solidFill>
                  <a:srgbClr val="333333"/>
                </a:solidFill>
                <a:latin typeface="Times New Roman" pitchFamily="18" charset="0"/>
                <a:cs typeface="Times New Roman" pitchFamily="18" charset="0"/>
              </a:rPr>
              <a:t>по расширению, закреплению и конкретизации словаря. Привлекаются родители через такие задания как: подобрать с мамой или папой красивые (осенние, зимние, вкусные, мягкие и др.) слова. По результатам этой работы в группе </a:t>
            </a:r>
            <a:r>
              <a:rPr lang="ru-RU" sz="2200" dirty="0" smtClean="0">
                <a:solidFill>
                  <a:srgbClr val="333333"/>
                </a:solidFill>
                <a:latin typeface="Times New Roman" pitchFamily="18" charset="0"/>
                <a:cs typeface="Times New Roman" pitchFamily="18" charset="0"/>
              </a:rPr>
              <a:t>можно создать </a:t>
            </a:r>
            <a:r>
              <a:rPr lang="ru-RU" sz="2200" dirty="0">
                <a:solidFill>
                  <a:srgbClr val="333333"/>
                </a:solidFill>
                <a:latin typeface="Times New Roman" pitchFamily="18" charset="0"/>
                <a:cs typeface="Times New Roman" pitchFamily="18" charset="0"/>
              </a:rPr>
              <a:t>книжечки, в которые объединяются картинки (рисунки) детей и родителей соответствующие данному определению, например "Мягкие слова" - на всех картинках этой книжки предметы и объекты соотносятся с прилагательным мягкий </a:t>
            </a:r>
            <a:r>
              <a:rPr lang="ru-RU" sz="2200" dirty="0" smtClean="0">
                <a:solidFill>
                  <a:srgbClr val="333333"/>
                </a:solidFill>
                <a:latin typeface="Times New Roman" pitchFamily="18" charset="0"/>
                <a:cs typeface="Times New Roman" pitchFamily="18" charset="0"/>
              </a:rPr>
              <a:t>(- </a:t>
            </a:r>
            <a:r>
              <a:rPr lang="ru-RU" sz="2200" dirty="0" err="1" smtClean="0">
                <a:solidFill>
                  <a:srgbClr val="333333"/>
                </a:solidFill>
                <a:latin typeface="Times New Roman" pitchFamily="18" charset="0"/>
                <a:cs typeface="Times New Roman" pitchFamily="18" charset="0"/>
              </a:rPr>
              <a:t>ое</a:t>
            </a:r>
            <a:r>
              <a:rPr lang="ru-RU" sz="2200" dirty="0">
                <a:solidFill>
                  <a:srgbClr val="333333"/>
                </a:solidFill>
                <a:latin typeface="Times New Roman" pitchFamily="18" charset="0"/>
                <a:cs typeface="Times New Roman" pitchFamily="18" charset="0"/>
              </a:rPr>
              <a:t>, </a:t>
            </a:r>
            <a:r>
              <a:rPr lang="ru-RU" sz="2200" dirty="0" smtClean="0">
                <a:solidFill>
                  <a:srgbClr val="333333"/>
                </a:solidFill>
                <a:latin typeface="Times New Roman" pitchFamily="18" charset="0"/>
                <a:cs typeface="Times New Roman" pitchFamily="18" charset="0"/>
              </a:rPr>
              <a:t>-  </a:t>
            </a:r>
            <a:r>
              <a:rPr lang="ru-RU" sz="2200" dirty="0" err="1" smtClean="0">
                <a:solidFill>
                  <a:srgbClr val="333333"/>
                </a:solidFill>
                <a:latin typeface="Times New Roman" pitchFamily="18" charset="0"/>
                <a:cs typeface="Times New Roman" pitchFamily="18" charset="0"/>
              </a:rPr>
              <a:t>ая</a:t>
            </a:r>
            <a:r>
              <a:rPr lang="ru-RU" sz="2200" dirty="0">
                <a:solidFill>
                  <a:srgbClr val="333333"/>
                </a:solidFill>
                <a:latin typeface="Times New Roman" pitchFamily="18" charset="0"/>
                <a:cs typeface="Times New Roman" pitchFamily="18" charset="0"/>
              </a:rPr>
              <a:t>, </a:t>
            </a:r>
            <a:r>
              <a:rPr lang="ru-RU" sz="2200" dirty="0" smtClean="0">
                <a:solidFill>
                  <a:srgbClr val="333333"/>
                </a:solidFill>
                <a:latin typeface="Times New Roman" pitchFamily="18" charset="0"/>
                <a:cs typeface="Times New Roman" pitchFamily="18" charset="0"/>
              </a:rPr>
              <a:t>- </a:t>
            </a:r>
            <a:r>
              <a:rPr lang="ru-RU" sz="2200" dirty="0" err="1" smtClean="0">
                <a:solidFill>
                  <a:srgbClr val="333333"/>
                </a:solidFill>
                <a:latin typeface="Times New Roman" pitchFamily="18" charset="0"/>
                <a:cs typeface="Times New Roman" pitchFamily="18" charset="0"/>
              </a:rPr>
              <a:t>ие</a:t>
            </a:r>
            <a:r>
              <a:rPr lang="ru-RU" sz="2200" dirty="0">
                <a:solidFill>
                  <a:srgbClr val="333333"/>
                </a:solidFill>
                <a:latin typeface="Times New Roman" pitchFamily="18" charset="0"/>
                <a:cs typeface="Times New Roman" pitchFamily="18" charset="0"/>
              </a:rPr>
              <a:t>): мягкий диван, мягкое кресло, мягкая подушка, мягкие игрушки. Рассматривая картинки, дети не только называют, что на них, но и упражняются в умении соотносить прилагательные с существительными, описывать предметы подбирать другие определения к ним, называть части предметов.</a:t>
            </a: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endParaRPr lang="ru-RU" sz="27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10900816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83362"/>
          </a:xfrm>
        </p:spPr>
        <p:txBody>
          <a:bodyPr>
            <a:normAutofit fontScale="90000"/>
          </a:bodyPr>
          <a:lstStyle/>
          <a:p>
            <a:pPr lvl="0">
              <a:spcAft>
                <a:spcPts val="0"/>
              </a:spcAft>
              <a:tabLst>
                <a:tab pos="290195" algn="l"/>
              </a:tabLst>
            </a:pPr>
            <a:r>
              <a:rPr lang="ru-RU" sz="3100" b="1" dirty="0">
                <a:solidFill>
                  <a:prstClr val="black"/>
                </a:solidFill>
                <a:latin typeface="Times New Roman" pitchFamily="18" charset="0"/>
                <a:cs typeface="Times New Roman" pitchFamily="18" charset="0"/>
              </a:rPr>
              <a:t>К этой группе можно отнести следующие игры:</a:t>
            </a:r>
            <a:r>
              <a:rPr lang="ru-RU" sz="2000" b="1" dirty="0">
                <a:solidFill>
                  <a:prstClr val="black"/>
                </a:solidFill>
                <a:latin typeface="Times New Roman" pitchFamily="18" charset="0"/>
                <a:cs typeface="Times New Roman" pitchFamily="18" charset="0"/>
              </a:rPr>
              <a:t/>
            </a:r>
            <a:br>
              <a:rPr lang="ru-RU" sz="2000" b="1" dirty="0">
                <a:solidFill>
                  <a:prstClr val="black"/>
                </a:solidFill>
                <a:latin typeface="Times New Roman" pitchFamily="18" charset="0"/>
                <a:cs typeface="Times New Roman" pitchFamily="18" charset="0"/>
              </a:rPr>
            </a:br>
            <a:r>
              <a:rPr lang="ru-RU" sz="2200" b="1" dirty="0">
                <a:solidFill>
                  <a:prstClr val="black"/>
                </a:solidFill>
                <a:latin typeface="Times New Roman" pitchFamily="18" charset="0"/>
                <a:cs typeface="Times New Roman" pitchFamily="18" charset="0"/>
              </a:rPr>
              <a:t/>
            </a:r>
            <a:br>
              <a:rPr lang="ru-RU" sz="2200" b="1" dirty="0">
                <a:solidFill>
                  <a:prstClr val="black"/>
                </a:solidFill>
                <a:latin typeface="Times New Roman" pitchFamily="18" charset="0"/>
                <a:cs typeface="Times New Roman" pitchFamily="18" charset="0"/>
              </a:rPr>
            </a:br>
            <a:r>
              <a:rPr lang="ru-RU" sz="2200" u="sng" dirty="0" smtClean="0">
                <a:solidFill>
                  <a:srgbClr val="000000"/>
                </a:solidFill>
                <a:latin typeface="Times New Roman"/>
                <a:ea typeface="Times New Roman"/>
              </a:rPr>
              <a:t>Один - много</a:t>
            </a:r>
            <a:r>
              <a:rPr lang="ru-RU" sz="2200" u="sng" dirty="0">
                <a:solidFill>
                  <a:srgbClr val="000000"/>
                </a:solidFill>
                <a:latin typeface="Times New Roman"/>
                <a:ea typeface="Times New Roman"/>
              </a:rPr>
              <a:t>»</a:t>
            </a:r>
            <a:r>
              <a:rPr lang="ru-RU" sz="2200" dirty="0">
                <a:solidFill>
                  <a:srgbClr val="000000"/>
                </a:solidFill>
                <a:latin typeface="Times New Roman"/>
                <a:ea typeface="Times New Roman"/>
              </a:rPr>
              <a:t> (образование существительных И</a:t>
            </a:r>
            <a:r>
              <a:rPr lang="ru-RU" sz="2200" dirty="0" smtClean="0">
                <a:solidFill>
                  <a:srgbClr val="000000"/>
                </a:solidFill>
                <a:latin typeface="Times New Roman"/>
                <a:ea typeface="Times New Roman"/>
              </a:rPr>
              <a:t>. п</a:t>
            </a:r>
            <a:r>
              <a:rPr lang="ru-RU" sz="2200" dirty="0">
                <a:solidFill>
                  <a:srgbClr val="000000"/>
                </a:solidFill>
                <a:latin typeface="Times New Roman"/>
                <a:ea typeface="Times New Roman"/>
              </a:rPr>
              <a:t>. мн</a:t>
            </a:r>
            <a:r>
              <a:rPr lang="ru-RU" sz="2200" dirty="0" smtClean="0">
                <a:solidFill>
                  <a:srgbClr val="000000"/>
                </a:solidFill>
                <a:latin typeface="Times New Roman"/>
                <a:ea typeface="Times New Roman"/>
              </a:rPr>
              <a:t>. ч</a:t>
            </a:r>
            <a:r>
              <a:rPr lang="ru-RU" sz="2200" dirty="0">
                <a:solidFill>
                  <a:srgbClr val="000000"/>
                </a:solidFill>
                <a:latin typeface="Times New Roman"/>
                <a:ea typeface="Times New Roman"/>
              </a:rPr>
              <a:t>. и Р</a:t>
            </a:r>
            <a:r>
              <a:rPr lang="ru-RU" sz="2200" dirty="0" smtClean="0">
                <a:solidFill>
                  <a:srgbClr val="000000"/>
                </a:solidFill>
                <a:latin typeface="Times New Roman"/>
                <a:ea typeface="Times New Roman"/>
              </a:rPr>
              <a:t>.  п</a:t>
            </a:r>
            <a:r>
              <a:rPr lang="ru-RU" sz="2200" dirty="0">
                <a:solidFill>
                  <a:srgbClr val="000000"/>
                </a:solidFill>
                <a:latin typeface="Times New Roman"/>
                <a:ea typeface="Times New Roman"/>
              </a:rPr>
              <a:t>. мн.ч.)</a:t>
            </a:r>
            <a:r>
              <a:rPr lang="ru-RU" sz="2200" b="1" dirty="0">
                <a:solidFill>
                  <a:srgbClr val="000000"/>
                </a:solidFill>
                <a:latin typeface="Times New Roman"/>
                <a:ea typeface="Times New Roman"/>
              </a:rPr>
              <a:t/>
            </a:r>
            <a:br>
              <a:rPr lang="ru-RU" sz="2200" b="1" dirty="0">
                <a:solidFill>
                  <a:srgbClr val="000000"/>
                </a:solidFill>
                <a:latin typeface="Times New Roman"/>
                <a:ea typeface="Times New Roman"/>
              </a:rPr>
            </a:br>
            <a:r>
              <a:rPr lang="ru-RU" sz="2200" i="1" dirty="0">
                <a:solidFill>
                  <a:srgbClr val="000000"/>
                </a:solidFill>
                <a:latin typeface="Times New Roman"/>
                <a:ea typeface="Times New Roman"/>
              </a:rPr>
              <a:t>яблоко – яблоки - много яблок</a:t>
            </a:r>
            <a:r>
              <a:rPr lang="ru-RU" sz="2200" b="1" dirty="0">
                <a:solidFill>
                  <a:srgbClr val="000000"/>
                </a:solidFill>
                <a:latin typeface="Times New Roman"/>
                <a:ea typeface="Times New Roman"/>
              </a:rPr>
              <a:t/>
            </a:r>
            <a:br>
              <a:rPr lang="ru-RU" sz="2200" b="1" dirty="0">
                <a:solidFill>
                  <a:srgbClr val="000000"/>
                </a:solidFill>
                <a:latin typeface="Times New Roman"/>
                <a:ea typeface="Times New Roman"/>
              </a:rPr>
            </a:br>
            <a:r>
              <a:rPr lang="ru-RU" sz="2200" u="sng" dirty="0">
                <a:solidFill>
                  <a:srgbClr val="000000"/>
                </a:solidFill>
                <a:latin typeface="Times New Roman"/>
                <a:ea typeface="Times New Roman"/>
              </a:rPr>
              <a:t>«Назови ласково»</a:t>
            </a:r>
            <a:r>
              <a:rPr lang="ru-RU" sz="2200" dirty="0">
                <a:solidFill>
                  <a:srgbClr val="000000"/>
                </a:solidFill>
                <a:latin typeface="Times New Roman"/>
                <a:ea typeface="Times New Roman"/>
              </a:rPr>
              <a:t> (образование существительных с уменьшительно-ласкательными суффиксами)</a:t>
            </a:r>
            <a:r>
              <a:rPr lang="ru-RU" sz="2200" b="1" dirty="0">
                <a:solidFill>
                  <a:srgbClr val="000000"/>
                </a:solidFill>
                <a:latin typeface="Times New Roman"/>
                <a:ea typeface="Times New Roman"/>
              </a:rPr>
              <a:t/>
            </a:r>
            <a:br>
              <a:rPr lang="ru-RU" sz="2200" b="1" dirty="0">
                <a:solidFill>
                  <a:srgbClr val="000000"/>
                </a:solidFill>
                <a:latin typeface="Times New Roman"/>
                <a:ea typeface="Times New Roman"/>
              </a:rPr>
            </a:br>
            <a:r>
              <a:rPr lang="ru-RU" sz="2200" i="1" dirty="0">
                <a:solidFill>
                  <a:srgbClr val="000000"/>
                </a:solidFill>
                <a:latin typeface="Times New Roman"/>
                <a:ea typeface="Times New Roman"/>
              </a:rPr>
              <a:t>яблоко – яблочко</a:t>
            </a:r>
            <a:r>
              <a:rPr lang="ru-RU" sz="2200" b="1" dirty="0">
                <a:solidFill>
                  <a:srgbClr val="000000"/>
                </a:solidFill>
                <a:latin typeface="Times New Roman"/>
                <a:ea typeface="Times New Roman"/>
              </a:rPr>
              <a:t/>
            </a:r>
            <a:br>
              <a:rPr lang="ru-RU" sz="2200" b="1" dirty="0">
                <a:solidFill>
                  <a:srgbClr val="000000"/>
                </a:solidFill>
                <a:latin typeface="Times New Roman"/>
                <a:ea typeface="Times New Roman"/>
              </a:rPr>
            </a:br>
            <a:r>
              <a:rPr lang="ru-RU" sz="2200" u="sng" dirty="0">
                <a:solidFill>
                  <a:srgbClr val="000000"/>
                </a:solidFill>
                <a:latin typeface="Times New Roman"/>
                <a:ea typeface="Times New Roman"/>
              </a:rPr>
              <a:t>«Из чего – какой?»</a:t>
            </a:r>
            <a:r>
              <a:rPr lang="ru-RU" sz="2200" dirty="0">
                <a:solidFill>
                  <a:srgbClr val="000000"/>
                </a:solidFill>
                <a:latin typeface="Times New Roman"/>
                <a:ea typeface="Times New Roman"/>
              </a:rPr>
              <a:t> (образование прилагательных от существительных)</a:t>
            </a:r>
            <a:r>
              <a:rPr lang="ru-RU" sz="2200" b="1" dirty="0">
                <a:solidFill>
                  <a:srgbClr val="000000"/>
                </a:solidFill>
                <a:latin typeface="Times New Roman"/>
                <a:ea typeface="Times New Roman"/>
              </a:rPr>
              <a:t/>
            </a:r>
            <a:br>
              <a:rPr lang="ru-RU" sz="2200" b="1" dirty="0">
                <a:solidFill>
                  <a:srgbClr val="000000"/>
                </a:solidFill>
                <a:latin typeface="Times New Roman"/>
                <a:ea typeface="Times New Roman"/>
              </a:rPr>
            </a:br>
            <a:r>
              <a:rPr lang="ru-RU" sz="2200" i="1" dirty="0">
                <a:solidFill>
                  <a:srgbClr val="000000"/>
                </a:solidFill>
                <a:latin typeface="Times New Roman"/>
                <a:ea typeface="Times New Roman"/>
              </a:rPr>
              <a:t>Мяч из резины – резинов</a:t>
            </a:r>
            <a:r>
              <a:rPr lang="ru-RU" sz="2200" b="1" i="1" dirty="0">
                <a:solidFill>
                  <a:srgbClr val="000000"/>
                </a:solidFill>
                <a:latin typeface="Times New Roman"/>
                <a:ea typeface="Times New Roman"/>
              </a:rPr>
              <a:t>ый </a:t>
            </a:r>
            <a:r>
              <a:rPr lang="ru-RU" sz="2200" i="1" dirty="0">
                <a:solidFill>
                  <a:srgbClr val="000000"/>
                </a:solidFill>
                <a:latin typeface="Times New Roman"/>
                <a:ea typeface="Times New Roman"/>
              </a:rPr>
              <a:t>мяч,</a:t>
            </a:r>
            <a:r>
              <a:rPr lang="ru-RU" sz="2200" b="1" dirty="0">
                <a:solidFill>
                  <a:srgbClr val="000000"/>
                </a:solidFill>
                <a:latin typeface="Times New Roman"/>
                <a:ea typeface="Times New Roman"/>
              </a:rPr>
              <a:t/>
            </a:r>
            <a:br>
              <a:rPr lang="ru-RU" sz="2200" b="1" dirty="0">
                <a:solidFill>
                  <a:srgbClr val="000000"/>
                </a:solidFill>
                <a:latin typeface="Times New Roman"/>
                <a:ea typeface="Times New Roman"/>
              </a:rPr>
            </a:br>
            <a:r>
              <a:rPr lang="ru-RU" sz="2200" i="1" dirty="0">
                <a:solidFill>
                  <a:srgbClr val="000000"/>
                </a:solidFill>
                <a:latin typeface="Times New Roman"/>
                <a:ea typeface="Times New Roman"/>
              </a:rPr>
              <a:t>Варенье из яблок – яблочн</a:t>
            </a:r>
            <a:r>
              <a:rPr lang="ru-RU" sz="2200" b="1" i="1" dirty="0">
                <a:solidFill>
                  <a:srgbClr val="000000"/>
                </a:solidFill>
                <a:latin typeface="Times New Roman"/>
                <a:ea typeface="Times New Roman"/>
              </a:rPr>
              <a:t>ое</a:t>
            </a:r>
            <a:r>
              <a:rPr lang="ru-RU" sz="2200" i="1" dirty="0">
                <a:solidFill>
                  <a:srgbClr val="000000"/>
                </a:solidFill>
                <a:latin typeface="Times New Roman"/>
                <a:ea typeface="Times New Roman"/>
              </a:rPr>
              <a:t> варенье, </a:t>
            </a:r>
            <a:r>
              <a:rPr lang="ru-RU" sz="2200" b="1" dirty="0">
                <a:solidFill>
                  <a:srgbClr val="000000"/>
                </a:solidFill>
                <a:latin typeface="Times New Roman"/>
                <a:ea typeface="Times New Roman"/>
              </a:rPr>
              <a:t/>
            </a:r>
            <a:br>
              <a:rPr lang="ru-RU" sz="2200" b="1" dirty="0">
                <a:solidFill>
                  <a:srgbClr val="000000"/>
                </a:solidFill>
                <a:latin typeface="Times New Roman"/>
                <a:ea typeface="Times New Roman"/>
              </a:rPr>
            </a:br>
            <a:r>
              <a:rPr lang="ru-RU" sz="2200" i="1" dirty="0">
                <a:solidFill>
                  <a:srgbClr val="000000"/>
                </a:solidFill>
                <a:latin typeface="Times New Roman"/>
                <a:ea typeface="Times New Roman"/>
              </a:rPr>
              <a:t>Носки из шерсти – шерстян</a:t>
            </a:r>
            <a:r>
              <a:rPr lang="ru-RU" sz="2200" b="1" i="1" dirty="0">
                <a:solidFill>
                  <a:srgbClr val="000000"/>
                </a:solidFill>
                <a:latin typeface="Times New Roman"/>
                <a:ea typeface="Times New Roman"/>
              </a:rPr>
              <a:t>ые</a:t>
            </a:r>
            <a:r>
              <a:rPr lang="ru-RU" sz="2200" i="1" dirty="0">
                <a:solidFill>
                  <a:srgbClr val="000000"/>
                </a:solidFill>
                <a:latin typeface="Times New Roman"/>
                <a:ea typeface="Times New Roman"/>
              </a:rPr>
              <a:t> носки</a:t>
            </a:r>
            <a:r>
              <a:rPr lang="ru-RU" sz="2200" b="1" dirty="0">
                <a:solidFill>
                  <a:srgbClr val="000000"/>
                </a:solidFill>
                <a:latin typeface="Times New Roman"/>
                <a:ea typeface="Times New Roman"/>
              </a:rPr>
              <a:t/>
            </a:r>
            <a:br>
              <a:rPr lang="ru-RU" sz="2200" b="1" dirty="0">
                <a:solidFill>
                  <a:srgbClr val="000000"/>
                </a:solidFill>
                <a:latin typeface="Times New Roman"/>
                <a:ea typeface="Times New Roman"/>
              </a:rPr>
            </a:br>
            <a:r>
              <a:rPr lang="ru-RU" sz="2200" i="1" dirty="0">
                <a:solidFill>
                  <a:srgbClr val="000000"/>
                </a:solidFill>
                <a:latin typeface="Times New Roman"/>
                <a:ea typeface="Times New Roman"/>
              </a:rPr>
              <a:t>Шуба из меха – мехов</a:t>
            </a:r>
            <a:r>
              <a:rPr lang="ru-RU" sz="2200" b="1" i="1" dirty="0">
                <a:solidFill>
                  <a:srgbClr val="000000"/>
                </a:solidFill>
                <a:latin typeface="Times New Roman"/>
                <a:ea typeface="Times New Roman"/>
              </a:rPr>
              <a:t>ая </a:t>
            </a:r>
            <a:r>
              <a:rPr lang="ru-RU" sz="2200" i="1" dirty="0">
                <a:solidFill>
                  <a:srgbClr val="000000"/>
                </a:solidFill>
                <a:latin typeface="Times New Roman"/>
                <a:ea typeface="Times New Roman"/>
              </a:rPr>
              <a:t>шуба.</a:t>
            </a:r>
            <a:r>
              <a:rPr lang="ru-RU" sz="2200" b="1" dirty="0">
                <a:solidFill>
                  <a:srgbClr val="000000"/>
                </a:solidFill>
                <a:latin typeface="Times New Roman"/>
                <a:ea typeface="Times New Roman"/>
              </a:rPr>
              <a:t/>
            </a:r>
            <a:br>
              <a:rPr lang="ru-RU" sz="2200" b="1" dirty="0">
                <a:solidFill>
                  <a:srgbClr val="000000"/>
                </a:solidFill>
                <a:latin typeface="Times New Roman"/>
                <a:ea typeface="Times New Roman"/>
              </a:rPr>
            </a:br>
            <a:r>
              <a:rPr lang="ru-RU" sz="2200" u="sng" dirty="0">
                <a:solidFill>
                  <a:srgbClr val="000000"/>
                </a:solidFill>
                <a:latin typeface="Times New Roman"/>
                <a:ea typeface="Times New Roman"/>
              </a:rPr>
              <a:t>«Весёлый счёт», «Посчитай до 5»</a:t>
            </a:r>
            <a:r>
              <a:rPr lang="ru-RU" sz="2200" dirty="0">
                <a:solidFill>
                  <a:srgbClr val="000000"/>
                </a:solidFill>
                <a:latin typeface="Times New Roman"/>
                <a:ea typeface="Times New Roman"/>
              </a:rPr>
              <a:t> (согласование существительных с числительными)</a:t>
            </a:r>
            <a:r>
              <a:rPr lang="ru-RU" sz="2200" b="1" dirty="0">
                <a:solidFill>
                  <a:srgbClr val="000000"/>
                </a:solidFill>
                <a:latin typeface="Times New Roman"/>
                <a:ea typeface="Times New Roman"/>
              </a:rPr>
              <a:t/>
            </a:r>
            <a:br>
              <a:rPr lang="ru-RU" sz="2200" b="1" dirty="0">
                <a:solidFill>
                  <a:srgbClr val="000000"/>
                </a:solidFill>
                <a:latin typeface="Times New Roman"/>
                <a:ea typeface="Times New Roman"/>
              </a:rPr>
            </a:br>
            <a:r>
              <a:rPr lang="ru-RU" sz="2200" i="1" dirty="0">
                <a:solidFill>
                  <a:srgbClr val="000000"/>
                </a:solidFill>
                <a:latin typeface="Times New Roman"/>
                <a:ea typeface="Times New Roman"/>
              </a:rPr>
              <a:t>Один лимон, два лимо</a:t>
            </a:r>
            <a:r>
              <a:rPr lang="ru-RU" sz="2200" b="1" i="1" dirty="0">
                <a:solidFill>
                  <a:srgbClr val="000000"/>
                </a:solidFill>
                <a:latin typeface="Times New Roman"/>
                <a:ea typeface="Times New Roman"/>
              </a:rPr>
              <a:t>на</a:t>
            </a:r>
            <a:r>
              <a:rPr lang="ru-RU" sz="2200" i="1" dirty="0">
                <a:solidFill>
                  <a:srgbClr val="000000"/>
                </a:solidFill>
                <a:latin typeface="Times New Roman"/>
                <a:ea typeface="Times New Roman"/>
              </a:rPr>
              <a:t>, три лимона, четыре лимона, пять лимон</a:t>
            </a:r>
            <a:r>
              <a:rPr lang="ru-RU" sz="2200" b="1" i="1" dirty="0">
                <a:solidFill>
                  <a:srgbClr val="000000"/>
                </a:solidFill>
                <a:latin typeface="Times New Roman"/>
                <a:ea typeface="Times New Roman"/>
              </a:rPr>
              <a:t>ов.</a:t>
            </a:r>
            <a:r>
              <a:rPr lang="ru-RU" sz="2200" b="1" dirty="0">
                <a:solidFill>
                  <a:srgbClr val="000000"/>
                </a:solidFill>
                <a:latin typeface="Times New Roman"/>
                <a:ea typeface="Times New Roman"/>
              </a:rPr>
              <a:t/>
            </a:r>
            <a:br>
              <a:rPr lang="ru-RU" sz="2200" b="1" dirty="0">
                <a:solidFill>
                  <a:srgbClr val="000000"/>
                </a:solidFill>
                <a:latin typeface="Times New Roman"/>
                <a:ea typeface="Times New Roman"/>
              </a:rPr>
            </a:br>
            <a:r>
              <a:rPr lang="ru-RU" sz="2200" u="sng" dirty="0">
                <a:solidFill>
                  <a:srgbClr val="000000"/>
                </a:solidFill>
                <a:latin typeface="Times New Roman"/>
                <a:ea typeface="Times New Roman"/>
              </a:rPr>
              <a:t>«Мой. Моя. Моё. Мои»</a:t>
            </a:r>
            <a:r>
              <a:rPr lang="ru-RU" sz="2200" dirty="0">
                <a:solidFill>
                  <a:srgbClr val="000000"/>
                </a:solidFill>
                <a:latin typeface="Times New Roman"/>
                <a:ea typeface="Times New Roman"/>
              </a:rPr>
              <a:t> (согласование существительных с местоимениями в роде, числе).</a:t>
            </a:r>
            <a:r>
              <a:rPr lang="ru-RU" sz="2200" b="1" dirty="0">
                <a:solidFill>
                  <a:srgbClr val="000000"/>
                </a:solidFill>
                <a:latin typeface="Times New Roman"/>
                <a:ea typeface="Times New Roman"/>
              </a:rPr>
              <a:t/>
            </a:r>
            <a:br>
              <a:rPr lang="ru-RU" sz="2200" b="1" dirty="0">
                <a:solidFill>
                  <a:srgbClr val="000000"/>
                </a:solidFill>
                <a:latin typeface="Times New Roman"/>
                <a:ea typeface="Times New Roman"/>
              </a:rPr>
            </a:br>
            <a:r>
              <a:rPr lang="ru-RU" sz="2200" i="1" dirty="0">
                <a:solidFill>
                  <a:srgbClr val="000000"/>
                </a:solidFill>
                <a:latin typeface="Times New Roman"/>
                <a:ea typeface="Times New Roman"/>
              </a:rPr>
              <a:t>Мяч – это </a:t>
            </a:r>
            <a:r>
              <a:rPr lang="ru-RU" sz="2200" b="1" i="1" dirty="0">
                <a:solidFill>
                  <a:srgbClr val="000000"/>
                </a:solidFill>
                <a:latin typeface="Times New Roman"/>
                <a:ea typeface="Times New Roman"/>
              </a:rPr>
              <a:t>мой </a:t>
            </a:r>
            <a:r>
              <a:rPr lang="ru-RU" sz="2200" i="1" dirty="0">
                <a:solidFill>
                  <a:srgbClr val="000000"/>
                </a:solidFill>
                <a:latin typeface="Times New Roman"/>
                <a:ea typeface="Times New Roman"/>
              </a:rPr>
              <a:t>мяч, кукла – это </a:t>
            </a:r>
            <a:r>
              <a:rPr lang="ru-RU" sz="2200" b="1" i="1" dirty="0">
                <a:solidFill>
                  <a:srgbClr val="000000"/>
                </a:solidFill>
                <a:latin typeface="Times New Roman"/>
                <a:ea typeface="Times New Roman"/>
              </a:rPr>
              <a:t>моя </a:t>
            </a:r>
            <a:r>
              <a:rPr lang="ru-RU" sz="2200" i="1" dirty="0">
                <a:solidFill>
                  <a:srgbClr val="000000"/>
                </a:solidFill>
                <a:latin typeface="Times New Roman"/>
                <a:ea typeface="Times New Roman"/>
              </a:rPr>
              <a:t>кукла, ведро – это </a:t>
            </a:r>
            <a:r>
              <a:rPr lang="ru-RU" sz="2200" b="1" i="1" dirty="0">
                <a:solidFill>
                  <a:srgbClr val="000000"/>
                </a:solidFill>
                <a:latin typeface="Times New Roman"/>
                <a:ea typeface="Times New Roman"/>
              </a:rPr>
              <a:t>моё </a:t>
            </a:r>
            <a:r>
              <a:rPr lang="ru-RU" sz="2200" i="1" dirty="0">
                <a:solidFill>
                  <a:srgbClr val="000000"/>
                </a:solidFill>
                <a:latin typeface="Times New Roman"/>
                <a:ea typeface="Times New Roman"/>
              </a:rPr>
              <a:t>ведро, игрушки – это </a:t>
            </a:r>
            <a:r>
              <a:rPr lang="ru-RU" sz="2200" b="1" i="1" dirty="0">
                <a:solidFill>
                  <a:srgbClr val="000000"/>
                </a:solidFill>
                <a:latin typeface="Times New Roman"/>
                <a:ea typeface="Times New Roman"/>
              </a:rPr>
              <a:t>мои</a:t>
            </a:r>
            <a:r>
              <a:rPr lang="ru-RU" sz="2200" i="1" dirty="0">
                <a:solidFill>
                  <a:srgbClr val="000000"/>
                </a:solidFill>
                <a:latin typeface="Times New Roman"/>
                <a:ea typeface="Times New Roman"/>
              </a:rPr>
              <a:t> игрушки. </a:t>
            </a:r>
            <a:r>
              <a:rPr lang="ru-RU" sz="2000" b="1" dirty="0">
                <a:solidFill>
                  <a:srgbClr val="000000"/>
                </a:solidFill>
                <a:latin typeface="Times New Roman"/>
                <a:ea typeface="Times New Roman"/>
              </a:rPr>
              <a:t/>
            </a:r>
            <a:br>
              <a:rPr lang="ru-RU" sz="2000" b="1" dirty="0">
                <a:solidFill>
                  <a:srgbClr val="000000"/>
                </a:solidFill>
                <a:latin typeface="Times New Roman"/>
                <a:ea typeface="Times New Roman"/>
              </a:rPr>
            </a:br>
            <a:r>
              <a:rPr lang="ru-RU" sz="2000" b="1" dirty="0">
                <a:solidFill>
                  <a:srgbClr val="000000"/>
                </a:solidFill>
                <a:latin typeface="Times New Roman"/>
                <a:ea typeface="Times New Roman"/>
              </a:rPr>
              <a:t/>
            </a:r>
            <a:br>
              <a:rPr lang="ru-RU" sz="2000" b="1" dirty="0">
                <a:solidFill>
                  <a:srgbClr val="000000"/>
                </a:solidFill>
                <a:latin typeface="Times New Roman"/>
                <a:ea typeface="Times New Roman"/>
              </a:rPr>
            </a:br>
            <a:endParaRPr lang="ru-RU" sz="2000" dirty="0"/>
          </a:p>
        </p:txBody>
      </p:sp>
    </p:spTree>
    <p:extLst>
      <p:ext uri="{BB962C8B-B14F-4D97-AF65-F5344CB8AC3E}">
        <p14:creationId xmlns:p14="http://schemas.microsoft.com/office/powerpoint/2010/main" xmlns="" val="14396877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rmAutofit/>
          </a:bodyPr>
          <a:lstStyle/>
          <a:p>
            <a:pPr lvl="0">
              <a:spcAft>
                <a:spcPts val="0"/>
              </a:spcAft>
              <a:tabLst>
                <a:tab pos="290195" algn="l"/>
              </a:tabLst>
            </a:pPr>
            <a:r>
              <a:rPr lang="ru-RU" sz="2000" i="1" u="sng" dirty="0">
                <a:solidFill>
                  <a:srgbClr val="000000"/>
                </a:solidFill>
                <a:latin typeface="Times New Roman" pitchFamily="18" charset="0"/>
                <a:ea typeface="Times New Roman"/>
                <a:cs typeface="Times New Roman" pitchFamily="18" charset="0"/>
              </a:rPr>
              <a:t>«Назови – где?», «Скажи где?»</a:t>
            </a:r>
            <a:r>
              <a:rPr lang="ru-RU" sz="2000" i="1" dirty="0">
                <a:solidFill>
                  <a:srgbClr val="000000"/>
                </a:solidFill>
                <a:latin typeface="Times New Roman" pitchFamily="18" charset="0"/>
                <a:ea typeface="Times New Roman"/>
                <a:cs typeface="Times New Roman" pitchFamily="18" charset="0"/>
              </a:rPr>
              <a:t> (употребление предлогов: </a:t>
            </a:r>
            <a:r>
              <a:rPr lang="ru-RU" sz="2000" b="1" i="1" dirty="0">
                <a:solidFill>
                  <a:srgbClr val="000000"/>
                </a:solidFill>
                <a:latin typeface="Times New Roman" pitchFamily="18" charset="0"/>
                <a:ea typeface="Times New Roman"/>
                <a:cs typeface="Times New Roman" pitchFamily="18" charset="0"/>
              </a:rPr>
              <a:t>на, с (со), в, из, за, под, из-за, из-под).</a:t>
            </a:r>
            <a:br>
              <a:rPr lang="ru-RU" sz="2000" b="1" i="1" dirty="0">
                <a:solidFill>
                  <a:srgbClr val="000000"/>
                </a:solidFill>
                <a:latin typeface="Times New Roman" pitchFamily="18" charset="0"/>
                <a:ea typeface="Times New Roman"/>
                <a:cs typeface="Times New Roman" pitchFamily="18" charset="0"/>
              </a:rPr>
            </a:br>
            <a:r>
              <a:rPr lang="ru-RU" sz="2000" i="1" dirty="0">
                <a:solidFill>
                  <a:srgbClr val="000000"/>
                </a:solidFill>
                <a:latin typeface="Times New Roman" pitchFamily="18" charset="0"/>
                <a:ea typeface="Times New Roman"/>
                <a:cs typeface="Times New Roman" pitchFamily="18" charset="0"/>
              </a:rPr>
              <a:t>Мишка </a:t>
            </a:r>
            <a:r>
              <a:rPr lang="ru-RU" sz="2000" b="1" i="1" dirty="0">
                <a:solidFill>
                  <a:srgbClr val="000000"/>
                </a:solidFill>
                <a:latin typeface="Times New Roman" pitchFamily="18" charset="0"/>
                <a:ea typeface="Times New Roman"/>
                <a:cs typeface="Times New Roman" pitchFamily="18" charset="0"/>
              </a:rPr>
              <a:t>на</a:t>
            </a:r>
            <a:r>
              <a:rPr lang="ru-RU" sz="2000" i="1" dirty="0">
                <a:solidFill>
                  <a:srgbClr val="000000"/>
                </a:solidFill>
                <a:latin typeface="Times New Roman" pitchFamily="18" charset="0"/>
                <a:ea typeface="Times New Roman"/>
                <a:cs typeface="Times New Roman" pitchFamily="18" charset="0"/>
              </a:rPr>
              <a:t> стуле, мяч </a:t>
            </a:r>
            <a:r>
              <a:rPr lang="ru-RU" sz="2000" b="1" i="1" dirty="0">
                <a:solidFill>
                  <a:srgbClr val="000000"/>
                </a:solidFill>
                <a:latin typeface="Times New Roman" pitchFamily="18" charset="0"/>
                <a:ea typeface="Times New Roman"/>
                <a:cs typeface="Times New Roman" pitchFamily="18" charset="0"/>
              </a:rPr>
              <a:t>под</a:t>
            </a:r>
            <a:r>
              <a:rPr lang="ru-RU" sz="2000" i="1" dirty="0">
                <a:solidFill>
                  <a:srgbClr val="000000"/>
                </a:solidFill>
                <a:latin typeface="Times New Roman" pitchFamily="18" charset="0"/>
                <a:ea typeface="Times New Roman"/>
                <a:cs typeface="Times New Roman" pitchFamily="18" charset="0"/>
              </a:rPr>
              <a:t> столом…</a:t>
            </a:r>
            <a:r>
              <a:rPr lang="ru-RU" sz="2000" b="1" i="1" dirty="0">
                <a:solidFill>
                  <a:srgbClr val="000000"/>
                </a:solidFill>
                <a:latin typeface="Times New Roman" pitchFamily="18" charset="0"/>
                <a:ea typeface="Times New Roman"/>
                <a:cs typeface="Times New Roman" pitchFamily="18" charset="0"/>
              </a:rPr>
              <a:t/>
            </a:r>
            <a:br>
              <a:rPr lang="ru-RU" sz="2000" b="1" i="1" dirty="0">
                <a:solidFill>
                  <a:srgbClr val="000000"/>
                </a:solidFill>
                <a:latin typeface="Times New Roman" pitchFamily="18" charset="0"/>
                <a:ea typeface="Times New Roman"/>
                <a:cs typeface="Times New Roman" pitchFamily="18" charset="0"/>
              </a:rPr>
            </a:br>
            <a:r>
              <a:rPr lang="ru-RU" sz="2000" i="1" u="sng" dirty="0">
                <a:solidFill>
                  <a:srgbClr val="000000"/>
                </a:solidFill>
                <a:latin typeface="Times New Roman" pitchFamily="18" charset="0"/>
                <a:ea typeface="Times New Roman"/>
                <a:cs typeface="Times New Roman" pitchFamily="18" charset="0"/>
              </a:rPr>
              <a:t>«Исправь ошибку»</a:t>
            </a:r>
            <a:r>
              <a:rPr lang="ru-RU" sz="2000" i="1" dirty="0">
                <a:solidFill>
                  <a:srgbClr val="000000"/>
                </a:solidFill>
                <a:latin typeface="Times New Roman" pitchFamily="18" charset="0"/>
                <a:ea typeface="Times New Roman"/>
                <a:cs typeface="Times New Roman" pitchFamily="18" charset="0"/>
              </a:rPr>
              <a:t> (употребление окончаний прилагательных в ед.ч. и мн.ч.)</a:t>
            </a:r>
            <a:r>
              <a:rPr lang="ru-RU" sz="2000" b="1" i="1" dirty="0">
                <a:solidFill>
                  <a:srgbClr val="000000"/>
                </a:solidFill>
                <a:latin typeface="Times New Roman" pitchFamily="18" charset="0"/>
                <a:ea typeface="Times New Roman"/>
                <a:cs typeface="Times New Roman" pitchFamily="18" charset="0"/>
              </a:rPr>
              <a:t/>
            </a:r>
            <a:br>
              <a:rPr lang="ru-RU" sz="2000" b="1" i="1" dirty="0">
                <a:solidFill>
                  <a:srgbClr val="000000"/>
                </a:solidFill>
                <a:latin typeface="Times New Roman" pitchFamily="18" charset="0"/>
                <a:ea typeface="Times New Roman"/>
                <a:cs typeface="Times New Roman" pitchFamily="18" charset="0"/>
              </a:rPr>
            </a:br>
            <a:r>
              <a:rPr lang="ru-RU" sz="2000" i="1" dirty="0">
                <a:solidFill>
                  <a:srgbClr val="000000"/>
                </a:solidFill>
                <a:latin typeface="Times New Roman" pitchFamily="18" charset="0"/>
                <a:ea typeface="Times New Roman"/>
                <a:cs typeface="Times New Roman" pitchFamily="18" charset="0"/>
              </a:rPr>
              <a:t>Летн</a:t>
            </a:r>
            <a:r>
              <a:rPr lang="ru-RU" sz="2000" b="1" i="1" dirty="0">
                <a:solidFill>
                  <a:srgbClr val="000000"/>
                </a:solidFill>
                <a:latin typeface="Times New Roman" pitchFamily="18" charset="0"/>
                <a:ea typeface="Times New Roman"/>
                <a:cs typeface="Times New Roman" pitchFamily="18" charset="0"/>
              </a:rPr>
              <a:t>ий</a:t>
            </a:r>
            <a:r>
              <a:rPr lang="ru-RU" sz="2000" i="1" dirty="0">
                <a:solidFill>
                  <a:srgbClr val="000000"/>
                </a:solidFill>
                <a:latin typeface="Times New Roman" pitchFamily="18" charset="0"/>
                <a:ea typeface="Times New Roman"/>
                <a:cs typeface="Times New Roman" pitchFamily="18" charset="0"/>
              </a:rPr>
              <a:t> солнце, красн</a:t>
            </a:r>
            <a:r>
              <a:rPr lang="ru-RU" sz="2000" b="1" i="1" dirty="0">
                <a:solidFill>
                  <a:srgbClr val="000000"/>
                </a:solidFill>
                <a:latin typeface="Times New Roman" pitchFamily="18" charset="0"/>
                <a:ea typeface="Times New Roman"/>
                <a:cs typeface="Times New Roman" pitchFamily="18" charset="0"/>
              </a:rPr>
              <a:t>ая </a:t>
            </a:r>
            <a:r>
              <a:rPr lang="ru-RU" sz="2000" i="1" dirty="0">
                <a:solidFill>
                  <a:srgbClr val="000000"/>
                </a:solidFill>
                <a:latin typeface="Times New Roman" pitchFamily="18" charset="0"/>
                <a:ea typeface="Times New Roman"/>
                <a:cs typeface="Times New Roman" pitchFamily="18" charset="0"/>
              </a:rPr>
              <a:t>помидор.</a:t>
            </a:r>
            <a:r>
              <a:rPr lang="ru-RU" sz="2000" b="1" i="1" dirty="0">
                <a:solidFill>
                  <a:srgbClr val="000000"/>
                </a:solidFill>
                <a:latin typeface="Times New Roman" pitchFamily="18" charset="0"/>
                <a:ea typeface="Times New Roman"/>
                <a:cs typeface="Times New Roman" pitchFamily="18" charset="0"/>
              </a:rPr>
              <a:t/>
            </a:r>
            <a:br>
              <a:rPr lang="ru-RU" sz="2000" b="1" i="1" dirty="0">
                <a:solidFill>
                  <a:srgbClr val="000000"/>
                </a:solidFill>
                <a:latin typeface="Times New Roman" pitchFamily="18" charset="0"/>
                <a:ea typeface="Times New Roman"/>
                <a:cs typeface="Times New Roman" pitchFamily="18" charset="0"/>
              </a:rPr>
            </a:br>
            <a:r>
              <a:rPr lang="ru-RU" sz="2000" i="1" u="sng" dirty="0">
                <a:solidFill>
                  <a:srgbClr val="000000"/>
                </a:solidFill>
                <a:latin typeface="Times New Roman" pitchFamily="18" charset="0"/>
                <a:ea typeface="Times New Roman"/>
                <a:cs typeface="Times New Roman" pitchFamily="18" charset="0"/>
              </a:rPr>
              <a:t>«Что делал? Что сделал?»</a:t>
            </a:r>
            <a:r>
              <a:rPr lang="ru-RU" sz="2000" i="1" dirty="0">
                <a:solidFill>
                  <a:srgbClr val="000000"/>
                </a:solidFill>
                <a:latin typeface="Times New Roman" pitchFamily="18" charset="0"/>
                <a:ea typeface="Times New Roman"/>
                <a:cs typeface="Times New Roman" pitchFamily="18" charset="0"/>
              </a:rPr>
              <a:t> (глаголы соверш. и несоверш.вр.)</a:t>
            </a:r>
            <a:r>
              <a:rPr lang="ru-RU" sz="2000" b="1" i="1" dirty="0">
                <a:solidFill>
                  <a:srgbClr val="000000"/>
                </a:solidFill>
                <a:latin typeface="Times New Roman" pitchFamily="18" charset="0"/>
                <a:ea typeface="Times New Roman"/>
                <a:cs typeface="Times New Roman" pitchFamily="18" charset="0"/>
              </a:rPr>
              <a:t/>
            </a:r>
            <a:br>
              <a:rPr lang="ru-RU" sz="2000" b="1" i="1" dirty="0">
                <a:solidFill>
                  <a:srgbClr val="000000"/>
                </a:solidFill>
                <a:latin typeface="Times New Roman" pitchFamily="18" charset="0"/>
                <a:ea typeface="Times New Roman"/>
                <a:cs typeface="Times New Roman" pitchFamily="18" charset="0"/>
              </a:rPr>
            </a:br>
            <a:r>
              <a:rPr lang="ru-RU" sz="2000" i="1" dirty="0">
                <a:solidFill>
                  <a:srgbClr val="000000"/>
                </a:solidFill>
                <a:latin typeface="Times New Roman" pitchFamily="18" charset="0"/>
                <a:ea typeface="Times New Roman"/>
                <a:cs typeface="Times New Roman" pitchFamily="18" charset="0"/>
              </a:rPr>
              <a:t>Я убирал – я убрал, мыл – вымыл…</a:t>
            </a:r>
            <a:r>
              <a:rPr lang="ru-RU" sz="2000" b="1" i="1" dirty="0">
                <a:solidFill>
                  <a:srgbClr val="000000"/>
                </a:solidFill>
                <a:latin typeface="Times New Roman" pitchFamily="18" charset="0"/>
                <a:ea typeface="Times New Roman"/>
                <a:cs typeface="Times New Roman" pitchFamily="18" charset="0"/>
              </a:rPr>
              <a:t/>
            </a:r>
            <a:br>
              <a:rPr lang="ru-RU" sz="2000" b="1" i="1" dirty="0">
                <a:solidFill>
                  <a:srgbClr val="000000"/>
                </a:solidFill>
                <a:latin typeface="Times New Roman" pitchFamily="18" charset="0"/>
                <a:ea typeface="Times New Roman"/>
                <a:cs typeface="Times New Roman" pitchFamily="18" charset="0"/>
              </a:rPr>
            </a:br>
            <a:r>
              <a:rPr lang="ru-RU" sz="2000" i="1" u="sng" dirty="0">
                <a:solidFill>
                  <a:srgbClr val="000000"/>
                </a:solidFill>
                <a:latin typeface="Times New Roman" pitchFamily="18" charset="0"/>
                <a:ea typeface="Times New Roman"/>
                <a:cs typeface="Times New Roman" pitchFamily="18" charset="0"/>
              </a:rPr>
              <a:t>«Семейка слов», </a:t>
            </a:r>
            <a:r>
              <a:rPr lang="ru-RU" sz="2000" i="1" u="sng" dirty="0" smtClean="0">
                <a:solidFill>
                  <a:srgbClr val="000000"/>
                </a:solidFill>
                <a:latin typeface="Times New Roman" pitchFamily="18" charset="0"/>
                <a:ea typeface="Times New Roman"/>
                <a:cs typeface="Times New Roman" pitchFamily="18" charset="0"/>
              </a:rPr>
              <a:t>слова - родственники</a:t>
            </a:r>
            <a:r>
              <a:rPr lang="ru-RU" sz="2000" i="1" dirty="0" smtClean="0">
                <a:solidFill>
                  <a:srgbClr val="000000"/>
                </a:solidFill>
                <a:latin typeface="Times New Roman" pitchFamily="18" charset="0"/>
                <a:ea typeface="Times New Roman"/>
                <a:cs typeface="Times New Roman" pitchFamily="18" charset="0"/>
              </a:rPr>
              <a:t> </a:t>
            </a:r>
            <a:r>
              <a:rPr lang="ru-RU" sz="2000" i="1" dirty="0">
                <a:solidFill>
                  <a:srgbClr val="000000"/>
                </a:solidFill>
                <a:latin typeface="Times New Roman" pitchFamily="18" charset="0"/>
                <a:ea typeface="Times New Roman"/>
                <a:cs typeface="Times New Roman" pitchFamily="18" charset="0"/>
              </a:rPr>
              <a:t>(подбор однокоренных слов) кот – котик, котенька, котище, коток, котяра… </a:t>
            </a:r>
            <a:r>
              <a:rPr lang="ru-RU" sz="2000" b="1" i="1" dirty="0">
                <a:solidFill>
                  <a:srgbClr val="000000"/>
                </a:solidFill>
                <a:latin typeface="Times New Roman" pitchFamily="18" charset="0"/>
                <a:ea typeface="Times New Roman"/>
                <a:cs typeface="Times New Roman" pitchFamily="18" charset="0"/>
              </a:rPr>
              <a:t/>
            </a:r>
            <a:br>
              <a:rPr lang="ru-RU" sz="2000" b="1" i="1" dirty="0">
                <a:solidFill>
                  <a:srgbClr val="000000"/>
                </a:solidFill>
                <a:latin typeface="Times New Roman" pitchFamily="18" charset="0"/>
                <a:ea typeface="Times New Roman"/>
                <a:cs typeface="Times New Roman" pitchFamily="18" charset="0"/>
              </a:rPr>
            </a:br>
            <a:r>
              <a:rPr lang="ru-RU" sz="2000" i="1" u="sng" dirty="0">
                <a:solidFill>
                  <a:srgbClr val="000000"/>
                </a:solidFill>
                <a:latin typeface="Times New Roman" pitchFamily="18" charset="0"/>
                <a:ea typeface="Times New Roman"/>
                <a:cs typeface="Times New Roman" pitchFamily="18" charset="0"/>
              </a:rPr>
              <a:t>Образование глаголов с помощью приставок</a:t>
            </a:r>
            <a:r>
              <a:rPr lang="ru-RU" sz="2000" b="1" i="1" dirty="0">
                <a:solidFill>
                  <a:srgbClr val="000000"/>
                </a:solidFill>
                <a:latin typeface="Times New Roman" pitchFamily="18" charset="0"/>
                <a:ea typeface="Times New Roman"/>
                <a:cs typeface="Times New Roman" pitchFamily="18" charset="0"/>
              </a:rPr>
              <a:t/>
            </a:r>
            <a:br>
              <a:rPr lang="ru-RU" sz="2000" b="1" i="1" dirty="0">
                <a:solidFill>
                  <a:srgbClr val="000000"/>
                </a:solidFill>
                <a:latin typeface="Times New Roman" pitchFamily="18" charset="0"/>
                <a:ea typeface="Times New Roman"/>
                <a:cs typeface="Times New Roman" pitchFamily="18" charset="0"/>
              </a:rPr>
            </a:br>
            <a:r>
              <a:rPr lang="ru-RU" sz="2000" i="1" dirty="0">
                <a:solidFill>
                  <a:srgbClr val="000000"/>
                </a:solidFill>
                <a:latin typeface="Times New Roman" pitchFamily="18" charset="0"/>
                <a:ea typeface="Times New Roman"/>
                <a:cs typeface="Times New Roman" pitchFamily="18" charset="0"/>
              </a:rPr>
              <a:t>Шить – </a:t>
            </a:r>
            <a:r>
              <a:rPr lang="ru-RU" sz="2000" b="1" i="1" dirty="0">
                <a:solidFill>
                  <a:srgbClr val="000000"/>
                </a:solidFill>
                <a:latin typeface="Times New Roman" pitchFamily="18" charset="0"/>
                <a:ea typeface="Times New Roman"/>
                <a:cs typeface="Times New Roman" pitchFamily="18" charset="0"/>
              </a:rPr>
              <a:t>за</a:t>
            </a:r>
            <a:r>
              <a:rPr lang="ru-RU" sz="2000" i="1" dirty="0">
                <a:solidFill>
                  <a:srgbClr val="000000"/>
                </a:solidFill>
                <a:latin typeface="Times New Roman" pitchFamily="18" charset="0"/>
                <a:ea typeface="Times New Roman"/>
                <a:cs typeface="Times New Roman" pitchFamily="18" charset="0"/>
              </a:rPr>
              <a:t>шить, </a:t>
            </a:r>
            <a:r>
              <a:rPr lang="ru-RU" sz="2000" b="1" i="1" dirty="0">
                <a:solidFill>
                  <a:srgbClr val="000000"/>
                </a:solidFill>
                <a:latin typeface="Times New Roman" pitchFamily="18" charset="0"/>
                <a:ea typeface="Times New Roman"/>
                <a:cs typeface="Times New Roman" pitchFamily="18" charset="0"/>
              </a:rPr>
              <a:t>под</a:t>
            </a:r>
            <a:r>
              <a:rPr lang="ru-RU" sz="2000" i="1" dirty="0">
                <a:solidFill>
                  <a:srgbClr val="000000"/>
                </a:solidFill>
                <a:latin typeface="Times New Roman" pitchFamily="18" charset="0"/>
                <a:ea typeface="Times New Roman"/>
                <a:cs typeface="Times New Roman" pitchFamily="18" charset="0"/>
              </a:rPr>
              <a:t>шить, </a:t>
            </a:r>
            <a:r>
              <a:rPr lang="ru-RU" sz="2000" b="1" i="1" dirty="0">
                <a:solidFill>
                  <a:srgbClr val="000000"/>
                </a:solidFill>
                <a:latin typeface="Times New Roman" pitchFamily="18" charset="0"/>
                <a:ea typeface="Times New Roman"/>
                <a:cs typeface="Times New Roman" pitchFamily="18" charset="0"/>
              </a:rPr>
              <a:t>при</a:t>
            </a:r>
            <a:r>
              <a:rPr lang="ru-RU" sz="2000" i="1" dirty="0">
                <a:solidFill>
                  <a:srgbClr val="000000"/>
                </a:solidFill>
                <a:latin typeface="Times New Roman" pitchFamily="18" charset="0"/>
                <a:ea typeface="Times New Roman"/>
                <a:cs typeface="Times New Roman" pitchFamily="18" charset="0"/>
              </a:rPr>
              <a:t>шить, </a:t>
            </a:r>
            <a:r>
              <a:rPr lang="ru-RU" sz="2000" b="1" i="1" dirty="0">
                <a:solidFill>
                  <a:srgbClr val="000000"/>
                </a:solidFill>
                <a:latin typeface="Times New Roman" pitchFamily="18" charset="0"/>
                <a:ea typeface="Times New Roman"/>
                <a:cs typeface="Times New Roman" pitchFamily="18" charset="0"/>
              </a:rPr>
              <a:t>пере</a:t>
            </a:r>
            <a:r>
              <a:rPr lang="ru-RU" sz="2000" i="1" dirty="0">
                <a:solidFill>
                  <a:srgbClr val="000000"/>
                </a:solidFill>
                <a:latin typeface="Times New Roman" pitchFamily="18" charset="0"/>
                <a:ea typeface="Times New Roman"/>
                <a:cs typeface="Times New Roman" pitchFamily="18" charset="0"/>
              </a:rPr>
              <a:t>шить, </a:t>
            </a:r>
            <a:r>
              <a:rPr lang="ru-RU" sz="2000" b="1" i="1" dirty="0">
                <a:solidFill>
                  <a:srgbClr val="000000"/>
                </a:solidFill>
                <a:latin typeface="Times New Roman" pitchFamily="18" charset="0"/>
                <a:ea typeface="Times New Roman"/>
                <a:cs typeface="Times New Roman" pitchFamily="18" charset="0"/>
              </a:rPr>
              <a:t>у</a:t>
            </a:r>
            <a:r>
              <a:rPr lang="ru-RU" sz="2000" i="1" dirty="0">
                <a:solidFill>
                  <a:srgbClr val="000000"/>
                </a:solidFill>
                <a:latin typeface="Times New Roman" pitchFamily="18" charset="0"/>
                <a:ea typeface="Times New Roman"/>
                <a:cs typeface="Times New Roman" pitchFamily="18" charset="0"/>
              </a:rPr>
              <a:t>шить…</a:t>
            </a:r>
            <a:r>
              <a:rPr lang="ru-RU" sz="2000" b="1" i="1" dirty="0">
                <a:solidFill>
                  <a:srgbClr val="000000"/>
                </a:solidFill>
                <a:latin typeface="Times New Roman"/>
                <a:ea typeface="Times New Roman"/>
              </a:rPr>
              <a:t/>
            </a:r>
            <a:br>
              <a:rPr lang="ru-RU" sz="2000" b="1" i="1" dirty="0">
                <a:solidFill>
                  <a:srgbClr val="000000"/>
                </a:solidFill>
                <a:latin typeface="Times New Roman"/>
                <a:ea typeface="Times New Roman"/>
              </a:rPr>
            </a:br>
            <a:r>
              <a:rPr lang="ru-RU" sz="2000" u="sng" dirty="0">
                <a:solidFill>
                  <a:srgbClr val="000000"/>
                </a:solidFill>
                <a:latin typeface="Times New Roman"/>
                <a:ea typeface="Times New Roman"/>
              </a:rPr>
              <a:t>«Чей? Чья? Чьи? Чьё?»</a:t>
            </a:r>
            <a:r>
              <a:rPr lang="ru-RU" sz="2000" dirty="0">
                <a:solidFill>
                  <a:srgbClr val="000000"/>
                </a:solidFill>
                <a:latin typeface="Times New Roman"/>
                <a:ea typeface="Times New Roman"/>
              </a:rPr>
              <a:t> (образование притяжательных прилагательных)</a:t>
            </a:r>
            <a:r>
              <a:rPr lang="ru-RU" sz="2000" b="1" dirty="0">
                <a:solidFill>
                  <a:srgbClr val="000000"/>
                </a:solidFill>
                <a:latin typeface="Times New Roman"/>
                <a:ea typeface="Times New Roman"/>
              </a:rPr>
              <a:t/>
            </a:r>
            <a:br>
              <a:rPr lang="ru-RU" sz="2000" b="1" dirty="0">
                <a:solidFill>
                  <a:srgbClr val="000000"/>
                </a:solidFill>
                <a:latin typeface="Times New Roman"/>
                <a:ea typeface="Times New Roman"/>
              </a:rPr>
            </a:br>
            <a:r>
              <a:rPr lang="ru-RU" sz="2000" i="1" dirty="0">
                <a:solidFill>
                  <a:srgbClr val="000000"/>
                </a:solidFill>
                <a:latin typeface="Times New Roman"/>
                <a:ea typeface="Times New Roman"/>
              </a:rPr>
              <a:t>Хвост (чей?) - лисий хвост.</a:t>
            </a:r>
            <a:r>
              <a:rPr lang="ru-RU" sz="2000" b="1" dirty="0">
                <a:solidFill>
                  <a:srgbClr val="000000"/>
                </a:solidFill>
                <a:latin typeface="Times New Roman"/>
                <a:ea typeface="Times New Roman"/>
              </a:rPr>
              <a:t/>
            </a:r>
            <a:br>
              <a:rPr lang="ru-RU" sz="2000" b="1" dirty="0">
                <a:solidFill>
                  <a:srgbClr val="000000"/>
                </a:solidFill>
                <a:latin typeface="Times New Roman"/>
                <a:ea typeface="Times New Roman"/>
              </a:rPr>
            </a:br>
            <a:r>
              <a:rPr lang="ru-RU" sz="2000" u="sng" dirty="0">
                <a:solidFill>
                  <a:srgbClr val="000000"/>
                </a:solidFill>
                <a:latin typeface="Times New Roman"/>
                <a:ea typeface="Times New Roman"/>
              </a:rPr>
              <a:t>«Что делает? Что делают?»</a:t>
            </a:r>
            <a:r>
              <a:rPr lang="ru-RU" sz="2000" dirty="0">
                <a:solidFill>
                  <a:srgbClr val="000000"/>
                </a:solidFill>
                <a:latin typeface="Times New Roman"/>
                <a:ea typeface="Times New Roman"/>
              </a:rPr>
              <a:t> (образование глаголов мн.ч.)</a:t>
            </a:r>
            <a:r>
              <a:rPr lang="ru-RU" sz="2000" b="1" dirty="0">
                <a:solidFill>
                  <a:srgbClr val="000000"/>
                </a:solidFill>
                <a:latin typeface="Times New Roman"/>
                <a:ea typeface="Times New Roman"/>
              </a:rPr>
              <a:t/>
            </a:r>
            <a:br>
              <a:rPr lang="ru-RU" sz="2000" b="1" dirty="0">
                <a:solidFill>
                  <a:srgbClr val="000000"/>
                </a:solidFill>
                <a:latin typeface="Times New Roman"/>
                <a:ea typeface="Times New Roman"/>
              </a:rPr>
            </a:br>
            <a:r>
              <a:rPr lang="ru-RU" sz="2000" i="1" dirty="0">
                <a:solidFill>
                  <a:srgbClr val="000000"/>
                </a:solidFill>
                <a:latin typeface="Times New Roman"/>
                <a:ea typeface="Times New Roman"/>
              </a:rPr>
              <a:t>Мальчик игра</a:t>
            </a:r>
            <a:r>
              <a:rPr lang="ru-RU" sz="2000" b="1" i="1" dirty="0">
                <a:solidFill>
                  <a:srgbClr val="000000"/>
                </a:solidFill>
                <a:latin typeface="Times New Roman"/>
                <a:ea typeface="Times New Roman"/>
              </a:rPr>
              <a:t>ет</a:t>
            </a:r>
            <a:r>
              <a:rPr lang="ru-RU" sz="2000" i="1" dirty="0">
                <a:solidFill>
                  <a:srgbClr val="000000"/>
                </a:solidFill>
                <a:latin typeface="Times New Roman"/>
                <a:ea typeface="Times New Roman"/>
              </a:rPr>
              <a:t> – мальчики игра</a:t>
            </a:r>
            <a:r>
              <a:rPr lang="ru-RU" sz="2000" b="1" i="1" dirty="0">
                <a:solidFill>
                  <a:srgbClr val="000000"/>
                </a:solidFill>
                <a:latin typeface="Times New Roman"/>
                <a:ea typeface="Times New Roman"/>
              </a:rPr>
              <a:t>ют</a:t>
            </a:r>
            <a:endParaRPr lang="ru-RU" sz="2000" i="1" dirty="0"/>
          </a:p>
        </p:txBody>
      </p:sp>
    </p:spTree>
    <p:extLst>
      <p:ext uri="{BB962C8B-B14F-4D97-AF65-F5344CB8AC3E}">
        <p14:creationId xmlns:p14="http://schemas.microsoft.com/office/powerpoint/2010/main" xmlns="" val="10930369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6552728"/>
          </a:xfrm>
        </p:spPr>
        <p:txBody>
          <a:bodyPr>
            <a:normAutofit/>
          </a:bodyPr>
          <a:lstStyle/>
          <a:p>
            <a:pPr algn="just">
              <a:spcAft>
                <a:spcPts val="0"/>
              </a:spcAft>
            </a:pPr>
            <a:r>
              <a:rPr lang="ru-RU" sz="2000" b="1" dirty="0" smtClean="0">
                <a:solidFill>
                  <a:srgbClr val="333333"/>
                </a:solidFill>
                <a:latin typeface="Times New Roman" pitchFamily="18" charset="0"/>
                <a:cs typeface="Times New Roman" pitchFamily="18" charset="0"/>
              </a:rPr>
              <a:t>2. Журнал «Говоруша» - </a:t>
            </a:r>
            <a:r>
              <a:rPr lang="ru-RU" sz="2000" dirty="0" smtClean="0">
                <a:solidFill>
                  <a:srgbClr val="333333"/>
                </a:solidFill>
                <a:latin typeface="Times New Roman" pitchFamily="18" charset="0"/>
                <a:cs typeface="Times New Roman" pitchFamily="18" charset="0"/>
              </a:rPr>
              <a:t>включает в себя игры по таким разделам как «Домашняя </a:t>
            </a:r>
            <a:r>
              <a:rPr lang="ru-RU" sz="2000" dirty="0">
                <a:solidFill>
                  <a:srgbClr val="333333"/>
                </a:solidFill>
                <a:latin typeface="Times New Roman" pitchFamily="18" charset="0"/>
                <a:cs typeface="Times New Roman" pitchFamily="18" charset="0"/>
              </a:rPr>
              <a:t>игротека" "Игры на кухне", "В свободную минутку", "По дороге из детского сада</a:t>
            </a:r>
            <a:r>
              <a:rPr lang="ru-RU" sz="2000" dirty="0" smtClean="0">
                <a:solidFill>
                  <a:srgbClr val="333333"/>
                </a:solidFill>
                <a:latin typeface="Times New Roman" pitchFamily="18" charset="0"/>
                <a:cs typeface="Times New Roman" pitchFamily="18" charset="0"/>
              </a:rPr>
              <a:t>", посвящена </a:t>
            </a:r>
            <a:r>
              <a:rPr lang="ru-RU" sz="2000" dirty="0">
                <a:solidFill>
                  <a:srgbClr val="333333"/>
                </a:solidFill>
                <a:latin typeface="Times New Roman" pitchFamily="18" charset="0"/>
                <a:cs typeface="Times New Roman" pitchFamily="18" charset="0"/>
              </a:rPr>
              <a:t>знакомству родителей с простыми интересными, а главное полезными играми для детей</a:t>
            </a:r>
            <a:r>
              <a:rPr lang="ru-RU" sz="2000" dirty="0" smtClean="0">
                <a:solidFill>
                  <a:srgbClr val="333333"/>
                </a:solidFill>
                <a:latin typeface="Times New Roman" pitchFamily="18" charset="0"/>
                <a:cs typeface="Times New Roman" pitchFamily="18" charset="0"/>
              </a:rPr>
              <a:t>. </a:t>
            </a:r>
            <a:br>
              <a:rPr lang="ru-RU" sz="2000" dirty="0" smtClean="0">
                <a:solidFill>
                  <a:srgbClr val="333333"/>
                </a:solidFill>
                <a:latin typeface="Times New Roman" pitchFamily="18" charset="0"/>
                <a:cs typeface="Times New Roman" pitchFamily="18" charset="0"/>
              </a:rPr>
            </a:br>
            <a:r>
              <a:rPr lang="ru-RU" sz="2000" b="1" dirty="0" smtClean="0">
                <a:solidFill>
                  <a:schemeClr val="tx1"/>
                </a:solidFill>
                <a:latin typeface="Times New Roman"/>
                <a:ea typeface="Calibri"/>
                <a:cs typeface="Times New Roman"/>
              </a:rPr>
              <a:t>Игры </a:t>
            </a:r>
            <a:r>
              <a:rPr lang="ru-RU" sz="2000" b="1" dirty="0">
                <a:solidFill>
                  <a:schemeClr val="tx1"/>
                </a:solidFill>
                <a:latin typeface="Times New Roman"/>
                <a:ea typeface="Calibri"/>
                <a:cs typeface="Times New Roman"/>
              </a:rPr>
              <a:t>на кухне.</a:t>
            </a:r>
            <a:r>
              <a:rPr lang="ru-RU" sz="2000" dirty="0">
                <a:solidFill>
                  <a:schemeClr val="tx1"/>
                </a:solidFill>
                <a:latin typeface="Times New Roman"/>
                <a:ea typeface="Calibri"/>
                <a:cs typeface="Times New Roman"/>
              </a:rPr>
              <a:t> </a:t>
            </a:r>
            <a:r>
              <a:rPr lang="ru-RU" sz="2000" i="1" dirty="0">
                <a:solidFill>
                  <a:schemeClr val="tx1"/>
                </a:solidFill>
                <a:latin typeface="Times New Roman"/>
                <a:ea typeface="Calibri"/>
                <a:cs typeface="Times New Roman"/>
              </a:rPr>
              <a:t>Игра «Вкусные словечки»</a:t>
            </a:r>
            <a:r>
              <a:rPr lang="ru-RU" sz="2000" dirty="0">
                <a:solidFill>
                  <a:schemeClr val="tx1"/>
                </a:solidFill>
                <a:latin typeface="Times New Roman"/>
                <a:ea typeface="Calibri"/>
                <a:cs typeface="Times New Roman"/>
              </a:rPr>
              <a:t> (по аналогии с игрой «Города»). Каждое последующее слово начинается со звука, на который заканчивается предыдущее слово.</a:t>
            </a:r>
            <a:r>
              <a:rPr lang="ru-RU" sz="2000" dirty="0">
                <a:solidFill>
                  <a:schemeClr val="tx1"/>
                </a:solidFill>
                <a:ea typeface="Calibri"/>
                <a:cs typeface="Times New Roman"/>
              </a:rPr>
              <a:t/>
            </a:r>
            <a:br>
              <a:rPr lang="ru-RU" sz="2000" dirty="0">
                <a:solidFill>
                  <a:schemeClr val="tx1"/>
                </a:solidFill>
                <a:ea typeface="Calibri"/>
                <a:cs typeface="Times New Roman"/>
              </a:rPr>
            </a:br>
            <a:r>
              <a:rPr lang="ru-RU" sz="2000" i="1" dirty="0">
                <a:solidFill>
                  <a:schemeClr val="tx1"/>
                </a:solidFill>
                <a:latin typeface="Times New Roman"/>
                <a:ea typeface="Calibri"/>
                <a:cs typeface="Times New Roman"/>
              </a:rPr>
              <a:t>Игра «Угощение».</a:t>
            </a:r>
            <a:r>
              <a:rPr lang="ru-RU" sz="2000" dirty="0">
                <a:solidFill>
                  <a:schemeClr val="tx1"/>
                </a:solidFill>
                <a:latin typeface="Times New Roman"/>
                <a:ea typeface="Calibri"/>
                <a:cs typeface="Times New Roman"/>
              </a:rPr>
              <a:t> Ребенку предлагается вспомнить вкусные слова на определенный звук: А- арбуз, ананас и т.д.; Б- банан, бутерброд и т.д. Слова произносятся взрослым и ребенком по очереди. Важно, чтобы ребенок проговаривал: «Я угощаю тебя ананасом», «Я угощаю тебя апельсином» и т.д. Параллельно с выполнением этого задания ребенок упражняется в правильном употреблении падежных форм существительных. Для закрепления умения согласовывать существительные с прилагательным можно предложить ребенку добавить к своему слову какой либо признак: «Я угощаю тебя оранжевым апельсином» или числительное «Я угощаю тебя двумя бананами».</a:t>
            </a:r>
            <a:r>
              <a:rPr lang="ru-RU" sz="2000" dirty="0">
                <a:solidFill>
                  <a:schemeClr val="tx1"/>
                </a:solidFill>
                <a:ea typeface="Calibri"/>
                <a:cs typeface="Times New Roman"/>
              </a:rPr>
              <a:t/>
            </a:r>
            <a:br>
              <a:rPr lang="ru-RU" sz="2000" dirty="0">
                <a:solidFill>
                  <a:schemeClr val="tx1"/>
                </a:solidFill>
                <a:ea typeface="Calibri"/>
                <a:cs typeface="Times New Roman"/>
              </a:rPr>
            </a:br>
            <a:endParaRPr lang="ru-RU"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208866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78698"/>
          </a:xfrm>
        </p:spPr>
        <p:txBody>
          <a:bodyPr>
            <a:noAutofit/>
          </a:bodyPr>
          <a:lstStyle/>
          <a:p>
            <a:pPr algn="just">
              <a:spcAft>
                <a:spcPts val="0"/>
              </a:spcAft>
            </a:pPr>
            <a:r>
              <a:rPr lang="ru-RU" sz="1800" b="1" dirty="0">
                <a:solidFill>
                  <a:schemeClr val="tx1"/>
                </a:solidFill>
                <a:latin typeface="Times New Roman"/>
                <a:ea typeface="Calibri"/>
                <a:cs typeface="Times New Roman"/>
              </a:rPr>
              <a:t>Игры по дороге в детский сад (из детского сада).</a:t>
            </a:r>
            <a:r>
              <a:rPr lang="ru-RU" sz="1800" dirty="0">
                <a:solidFill>
                  <a:schemeClr val="tx1"/>
                </a:solidFill>
                <a:ea typeface="Calibri"/>
                <a:cs typeface="Times New Roman"/>
              </a:rPr>
              <a:t/>
            </a:r>
            <a:br>
              <a:rPr lang="ru-RU" sz="1800" dirty="0">
                <a:solidFill>
                  <a:schemeClr val="tx1"/>
                </a:solidFill>
                <a:ea typeface="Calibri"/>
                <a:cs typeface="Times New Roman"/>
              </a:rPr>
            </a:br>
            <a:r>
              <a:rPr lang="ru-RU" sz="1800" i="1" dirty="0">
                <a:solidFill>
                  <a:schemeClr val="tx1"/>
                </a:solidFill>
                <a:latin typeface="Times New Roman"/>
                <a:ea typeface="Calibri"/>
                <a:cs typeface="Times New Roman"/>
              </a:rPr>
              <a:t>«Кто самый внимательный».</a:t>
            </a:r>
            <a:r>
              <a:rPr lang="ru-RU" sz="1800" dirty="0">
                <a:solidFill>
                  <a:schemeClr val="tx1"/>
                </a:solidFill>
                <a:latin typeface="Times New Roman"/>
                <a:ea typeface="Calibri"/>
                <a:cs typeface="Times New Roman"/>
              </a:rPr>
              <a:t> Можно предложить ребенку посоревноваться на внимательность. Называется предмет, который встретился на пути, параллельно выделяется отличительный признак этого предмета. Например, «Я увидел горку, она высокая» или «Я увидел машину, она большая» и т.д. Можно предложить и такое задание: посоревноваться с ребенком в подборе признаков к одному предмету. Выигрывает назвавший больше слов. Выполняя такие упражнения, дети учатся согласовывать прилагательные с существительными.</a:t>
            </a:r>
            <a:r>
              <a:rPr lang="ru-RU" sz="1800" dirty="0">
                <a:solidFill>
                  <a:schemeClr val="tx1"/>
                </a:solidFill>
                <a:ea typeface="Calibri"/>
                <a:cs typeface="Times New Roman"/>
              </a:rPr>
              <a:t/>
            </a:r>
            <a:br>
              <a:rPr lang="ru-RU" sz="1800" dirty="0">
                <a:solidFill>
                  <a:schemeClr val="tx1"/>
                </a:solidFill>
                <a:ea typeface="Calibri"/>
                <a:cs typeface="Times New Roman"/>
              </a:rPr>
            </a:br>
            <a:r>
              <a:rPr lang="ru-RU" sz="1800" i="1" dirty="0">
                <a:solidFill>
                  <a:schemeClr val="tx1"/>
                </a:solidFill>
                <a:latin typeface="Times New Roman"/>
                <a:ea typeface="Calibri"/>
                <a:cs typeface="Times New Roman"/>
              </a:rPr>
              <a:t>Игру «Весёлый счет»</a:t>
            </a:r>
            <a:r>
              <a:rPr lang="ru-RU" sz="1800" dirty="0">
                <a:solidFill>
                  <a:schemeClr val="tx1"/>
                </a:solidFill>
                <a:latin typeface="Times New Roman"/>
                <a:ea typeface="Calibri"/>
                <a:cs typeface="Times New Roman"/>
              </a:rPr>
              <a:t> тоже можно проводить на улице, во время прогулок с ребенком. При проведении этой игры не только закрепляется правильное употребление падежных форм существительных, но и умение вести счет. Необходимо только именовать каждое число при пересчете предметов: например, одно дерево, два дерева, три дерева и т.д., и следить за четким проговариванием падежных окончаний числительных и существительных.</a:t>
            </a:r>
            <a:r>
              <a:rPr lang="ru-RU" sz="1800" dirty="0">
                <a:solidFill>
                  <a:schemeClr val="tx1"/>
                </a:solidFill>
                <a:ea typeface="Calibri"/>
                <a:cs typeface="Times New Roman"/>
              </a:rPr>
              <a:t/>
            </a:r>
            <a:br>
              <a:rPr lang="ru-RU" sz="1800" dirty="0">
                <a:solidFill>
                  <a:schemeClr val="tx1"/>
                </a:solidFill>
                <a:ea typeface="Calibri"/>
                <a:cs typeface="Times New Roman"/>
              </a:rPr>
            </a:br>
            <a:r>
              <a:rPr lang="ru-RU" sz="1800" i="1" dirty="0" smtClean="0">
                <a:solidFill>
                  <a:schemeClr val="tx1"/>
                </a:solidFill>
                <a:latin typeface="Times New Roman"/>
                <a:ea typeface="Calibri"/>
                <a:cs typeface="Times New Roman"/>
              </a:rPr>
              <a:t>Игра «</a:t>
            </a:r>
            <a:r>
              <a:rPr lang="ru-RU" sz="1800" i="1" dirty="0">
                <a:solidFill>
                  <a:schemeClr val="tx1"/>
                </a:solidFill>
                <a:latin typeface="Times New Roman"/>
                <a:ea typeface="Calibri"/>
                <a:cs typeface="Times New Roman"/>
              </a:rPr>
              <a:t>Рыба, птица, зверь</a:t>
            </a:r>
            <a:r>
              <a:rPr lang="ru-RU" sz="1800" i="1" dirty="0" smtClean="0">
                <a:solidFill>
                  <a:schemeClr val="tx1"/>
                </a:solidFill>
                <a:latin typeface="Times New Roman"/>
                <a:ea typeface="Calibri"/>
                <a:cs typeface="Times New Roman"/>
              </a:rPr>
              <a:t>».</a:t>
            </a:r>
            <a:r>
              <a:rPr lang="ru-RU" sz="1800" dirty="0" smtClean="0">
                <a:solidFill>
                  <a:schemeClr val="tx1"/>
                </a:solidFill>
                <a:latin typeface="Times New Roman"/>
                <a:ea typeface="Calibri"/>
                <a:cs typeface="Times New Roman"/>
              </a:rPr>
              <a:t> </a:t>
            </a:r>
            <a:r>
              <a:rPr lang="ru-RU" sz="1800" dirty="0">
                <a:solidFill>
                  <a:schemeClr val="tx1"/>
                </a:solidFill>
                <a:latin typeface="Times New Roman"/>
                <a:ea typeface="Calibri"/>
                <a:cs typeface="Times New Roman"/>
              </a:rPr>
              <a:t>На слово взрослого «рыба» ребенок должен перечислить виды рыб и наоборот, если взрослый перечисляет и называет, к примеру, окунь, щука, сазан, ребенок должен быстро назвать обобщающее слово.</a:t>
            </a:r>
            <a:r>
              <a:rPr lang="ru-RU" sz="1800" dirty="0">
                <a:solidFill>
                  <a:schemeClr val="tx1"/>
                </a:solidFill>
                <a:ea typeface="Calibri"/>
                <a:cs typeface="Times New Roman"/>
              </a:rPr>
              <a:t/>
            </a:r>
            <a:br>
              <a:rPr lang="ru-RU" sz="1800" dirty="0">
                <a:solidFill>
                  <a:schemeClr val="tx1"/>
                </a:solidFill>
                <a:ea typeface="Calibri"/>
                <a:cs typeface="Times New Roman"/>
              </a:rPr>
            </a:br>
            <a:r>
              <a:rPr lang="ru-RU" sz="1800" i="1" dirty="0">
                <a:solidFill>
                  <a:schemeClr val="tx1"/>
                </a:solidFill>
                <a:latin typeface="Times New Roman"/>
                <a:ea typeface="Calibri"/>
                <a:cs typeface="Times New Roman"/>
              </a:rPr>
              <a:t>«Что (кто) бывает зеленым (веселым, грустным, быстрым …)?»</a:t>
            </a:r>
            <a:r>
              <a:rPr lang="ru-RU" sz="1800" dirty="0">
                <a:solidFill>
                  <a:schemeClr val="tx1"/>
                </a:solidFill>
                <a:latin typeface="Times New Roman"/>
                <a:ea typeface="Calibri"/>
                <a:cs typeface="Times New Roman"/>
              </a:rPr>
              <a:t> На конкретный вопрос типа: «Что бывает зеленым?» необходимо получить как можно больше разнообразных ответов: трава, листья, крокодил, лента и т.д.</a:t>
            </a:r>
            <a:r>
              <a:rPr lang="ru-RU" sz="1800" dirty="0">
                <a:solidFill>
                  <a:schemeClr val="tx1"/>
                </a:solidFill>
                <a:ea typeface="Calibri"/>
                <a:cs typeface="Times New Roman"/>
              </a:rPr>
              <a:t/>
            </a:r>
            <a:br>
              <a:rPr lang="ru-RU" sz="1800" dirty="0">
                <a:solidFill>
                  <a:schemeClr val="tx1"/>
                </a:solidFill>
                <a:ea typeface="Calibri"/>
                <a:cs typeface="Times New Roman"/>
              </a:rPr>
            </a:br>
            <a:endParaRPr lang="ru-RU" sz="1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4768581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434282"/>
          </a:xfrm>
        </p:spPr>
        <p:txBody>
          <a:bodyPr>
            <a:normAutofit fontScale="90000"/>
          </a:bodyPr>
          <a:lstStyle/>
          <a:p>
            <a:pPr algn="l"/>
            <a:r>
              <a:rPr lang="ru-RU" sz="3600" b="1" dirty="0">
                <a:solidFill>
                  <a:srgbClr val="000000"/>
                </a:solidFill>
                <a:latin typeface="Times New Roman"/>
              </a:rPr>
              <a:t>Игры на развитие речевого дыхания:</a:t>
            </a:r>
            <a:r>
              <a:rPr lang="ru-RU" sz="2000" dirty="0">
                <a:solidFill>
                  <a:srgbClr val="000000"/>
                </a:solidFill>
                <a:latin typeface="Times New Roman"/>
              </a:rPr>
              <a:t/>
            </a:r>
            <a:br>
              <a:rPr lang="ru-RU" sz="2000" dirty="0">
                <a:solidFill>
                  <a:srgbClr val="000000"/>
                </a:solidFill>
                <a:latin typeface="Times New Roman"/>
              </a:rPr>
            </a:br>
            <a:r>
              <a:rPr lang="ru-RU" sz="2200" dirty="0">
                <a:solidFill>
                  <a:srgbClr val="000000"/>
                </a:solidFill>
                <a:latin typeface="Times New Roman"/>
              </a:rPr>
              <a:t>- выдувать мыльные пузыри;</a:t>
            </a:r>
            <a:br>
              <a:rPr lang="ru-RU" sz="2200" dirty="0">
                <a:solidFill>
                  <a:srgbClr val="000000"/>
                </a:solidFill>
                <a:latin typeface="Times New Roman"/>
              </a:rPr>
            </a:br>
            <a:r>
              <a:rPr lang="ru-RU" sz="2200" dirty="0">
                <a:solidFill>
                  <a:srgbClr val="000000"/>
                </a:solidFill>
                <a:latin typeface="Times New Roman"/>
              </a:rPr>
              <a:t>- надувать шарики, надувные игрушки;</a:t>
            </a:r>
            <a:br>
              <a:rPr lang="ru-RU" sz="2200" dirty="0">
                <a:solidFill>
                  <a:srgbClr val="000000"/>
                </a:solidFill>
                <a:latin typeface="Times New Roman"/>
              </a:rPr>
            </a:br>
            <a:r>
              <a:rPr lang="ru-RU" sz="2200" dirty="0">
                <a:solidFill>
                  <a:srgbClr val="000000"/>
                </a:solidFill>
                <a:latin typeface="Times New Roman"/>
              </a:rPr>
              <a:t>- дуть в соломинку, опущенную в стакан с водой;</a:t>
            </a:r>
            <a:br>
              <a:rPr lang="ru-RU" sz="2200" dirty="0">
                <a:solidFill>
                  <a:srgbClr val="000000"/>
                </a:solidFill>
                <a:latin typeface="Times New Roman"/>
              </a:rPr>
            </a:br>
            <a:r>
              <a:rPr lang="ru-RU" sz="2200" dirty="0">
                <a:solidFill>
                  <a:srgbClr val="000000"/>
                </a:solidFill>
                <a:latin typeface="Times New Roman"/>
              </a:rPr>
              <a:t>- сдувать ватку с ладошки, дуть на карандаш, лежащий на столе;</a:t>
            </a:r>
            <a:br>
              <a:rPr lang="ru-RU" sz="2200" dirty="0">
                <a:solidFill>
                  <a:srgbClr val="000000"/>
                </a:solidFill>
                <a:latin typeface="Times New Roman"/>
              </a:rPr>
            </a:br>
            <a:r>
              <a:rPr lang="ru-RU" sz="2200" dirty="0">
                <a:solidFill>
                  <a:srgbClr val="000000"/>
                </a:solidFill>
                <a:latin typeface="Times New Roman"/>
              </a:rPr>
              <a:t>- играть на духовых музыкальных игрушечных инструментах (дудочки, свистульки, гармошки).</a:t>
            </a:r>
            <a:endParaRPr lang="ru-RU" sz="2200" dirty="0"/>
          </a:p>
        </p:txBody>
      </p:sp>
      <p:pic>
        <p:nvPicPr>
          <p:cNvPr id="5" name="Рисунок 4" descr="Зарплата воспитателя в логопедической группе">
            <a:hlinkClick r:id="rId2"/>
          </p:cNvPr>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6" y="3318942"/>
            <a:ext cx="3456384" cy="3312368"/>
          </a:xfrm>
          <a:prstGeom prst="rect">
            <a:avLst/>
          </a:prstGeom>
          <a:noFill/>
          <a:ln>
            <a:noFill/>
          </a:ln>
        </p:spPr>
      </p:pic>
      <p:pic>
        <p:nvPicPr>
          <p:cNvPr id="6" name="Рисунок 5" descr="http://festival.1september.ru/articles/601274/3.jp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211960" y="3068960"/>
            <a:ext cx="4762500" cy="3562350"/>
          </a:xfrm>
          <a:prstGeom prst="rect">
            <a:avLst/>
          </a:prstGeom>
          <a:noFill/>
          <a:ln>
            <a:noFill/>
          </a:ln>
        </p:spPr>
      </p:pic>
    </p:spTree>
    <p:extLst>
      <p:ext uri="{BB962C8B-B14F-4D97-AF65-F5344CB8AC3E}">
        <p14:creationId xmlns:p14="http://schemas.microsoft.com/office/powerpoint/2010/main" xmlns="" val="36295019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9788" y="548680"/>
            <a:ext cx="7462837" cy="36724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8" name="Рисунок 7" descr="G:\папка с фото\116_0005.jpg"/>
          <p:cNvPicPr/>
          <p:nvPr/>
        </p:nvPicPr>
        <p:blipFill>
          <a:blip r:embed="rId3" cstate="email"/>
          <a:srcRect/>
          <a:stretch>
            <a:fillRect/>
          </a:stretch>
        </p:blipFill>
        <p:spPr bwMode="auto">
          <a:xfrm>
            <a:off x="683568" y="4725144"/>
            <a:ext cx="1852295" cy="1804670"/>
          </a:xfrm>
          <a:prstGeom prst="ellipse">
            <a:avLst/>
          </a:prstGeom>
          <a:noFill/>
          <a:ln w="9525">
            <a:noFill/>
            <a:miter lim="800000"/>
            <a:headEnd/>
            <a:tailEnd/>
          </a:ln>
        </p:spPr>
      </p:pic>
      <p:pic>
        <p:nvPicPr>
          <p:cNvPr id="9" name="Рисунок 8" descr="G:\папка с фото\116_0002.jpg"/>
          <p:cNvPicPr/>
          <p:nvPr/>
        </p:nvPicPr>
        <p:blipFill>
          <a:blip r:embed="rId4" cstate="email"/>
          <a:srcRect/>
          <a:stretch>
            <a:fillRect/>
          </a:stretch>
        </p:blipFill>
        <p:spPr bwMode="auto">
          <a:xfrm>
            <a:off x="5868144" y="4653136"/>
            <a:ext cx="2320290" cy="1745615"/>
          </a:xfrm>
          <a:prstGeom prst="ellipse">
            <a:avLst/>
          </a:prstGeom>
          <a:noFill/>
          <a:ln w="9525">
            <a:noFill/>
            <a:miter lim="800000"/>
            <a:headEnd/>
            <a:tailEnd/>
          </a:ln>
        </p:spPr>
      </p:pic>
    </p:spTree>
    <p:extLst>
      <p:ext uri="{BB962C8B-B14F-4D97-AF65-F5344CB8AC3E}">
        <p14:creationId xmlns:p14="http://schemas.microsoft.com/office/powerpoint/2010/main" xmlns="" val="8151111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882554"/>
          </a:xfrm>
        </p:spPr>
        <p:txBody>
          <a:bodyPr>
            <a:noAutofit/>
          </a:bodyPr>
          <a:lstStyle/>
          <a:p>
            <a:r>
              <a:rPr lang="ru-RU" sz="7200" dirty="0" smtClean="0">
                <a:latin typeface="Times New Roman" pitchFamily="18" charset="0"/>
                <a:cs typeface="Times New Roman" pitchFamily="18" charset="0"/>
              </a:rPr>
              <a:t/>
            </a:r>
            <a:br>
              <a:rPr lang="ru-RU" sz="7200" dirty="0" smtClean="0">
                <a:latin typeface="Times New Roman" pitchFamily="18" charset="0"/>
                <a:cs typeface="Times New Roman" pitchFamily="18" charset="0"/>
              </a:rPr>
            </a:br>
            <a:r>
              <a:rPr lang="ru-RU" sz="8000" dirty="0" smtClean="0">
                <a:latin typeface="Times New Roman" pitchFamily="18" charset="0"/>
                <a:cs typeface="Times New Roman" pitchFamily="18" charset="0"/>
              </a:rPr>
              <a:t>Спасибо за внимание!</a:t>
            </a:r>
            <a:endParaRPr lang="ru-RU" sz="8000" dirty="0">
              <a:latin typeface="Times New Roman" pitchFamily="18" charset="0"/>
              <a:cs typeface="Times New Roman" pitchFamily="18" charset="0"/>
            </a:endParaRPr>
          </a:p>
        </p:txBody>
      </p:sp>
    </p:spTree>
    <p:extLst>
      <p:ext uri="{BB962C8B-B14F-4D97-AF65-F5344CB8AC3E}">
        <p14:creationId xmlns:p14="http://schemas.microsoft.com/office/powerpoint/2010/main" xmlns="" val="4045713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rmAutofit/>
          </a:bodyPr>
          <a:lstStyle/>
          <a:p>
            <a:pPr indent="449580" algn="just">
              <a:lnSpc>
                <a:spcPct val="150000"/>
              </a:lnSpc>
              <a:spcAft>
                <a:spcPts val="0"/>
              </a:spcAft>
            </a:pPr>
            <a:r>
              <a:rPr lang="ru-RU" sz="3200" dirty="0" smtClean="0">
                <a:solidFill>
                  <a:schemeClr val="tx1"/>
                </a:solidFill>
                <a:latin typeface="Times New Roman"/>
                <a:ea typeface="Times New Roman"/>
              </a:rPr>
              <a:t>Правильная </a:t>
            </a:r>
            <a:r>
              <a:rPr lang="ru-RU" sz="3200" dirty="0">
                <a:solidFill>
                  <a:schemeClr val="tx1"/>
                </a:solidFill>
                <a:latin typeface="Times New Roman"/>
                <a:ea typeface="Times New Roman"/>
              </a:rPr>
              <a:t>речь – важнейшее </a:t>
            </a:r>
            <a:r>
              <a:rPr lang="ru-RU" sz="3200" dirty="0" smtClean="0">
                <a:solidFill>
                  <a:schemeClr val="tx1"/>
                </a:solidFill>
                <a:latin typeface="Times New Roman"/>
                <a:ea typeface="Times New Roman"/>
              </a:rPr>
              <a:t>условие </a:t>
            </a:r>
            <a:r>
              <a:rPr lang="ru-RU" sz="3200" dirty="0">
                <a:solidFill>
                  <a:schemeClr val="tx1"/>
                </a:solidFill>
                <a:latin typeface="Times New Roman"/>
                <a:ea typeface="Times New Roman"/>
              </a:rPr>
              <a:t>нормального развития </a:t>
            </a:r>
            <a:r>
              <a:rPr lang="ru-RU" sz="3200" dirty="0" smtClean="0">
                <a:solidFill>
                  <a:schemeClr val="tx1"/>
                </a:solidFill>
                <a:latin typeface="Times New Roman"/>
                <a:ea typeface="Times New Roman"/>
              </a:rPr>
              <a:t>ребёнка </a:t>
            </a:r>
            <a:r>
              <a:rPr lang="ru-RU" sz="3200" dirty="0">
                <a:solidFill>
                  <a:schemeClr val="tx1"/>
                </a:solidFill>
                <a:latin typeface="Times New Roman"/>
                <a:ea typeface="Times New Roman"/>
              </a:rPr>
              <a:t>и его успешного </a:t>
            </a:r>
            <a:r>
              <a:rPr lang="ru-RU" sz="3200" dirty="0" smtClean="0">
                <a:solidFill>
                  <a:schemeClr val="tx1"/>
                </a:solidFill>
                <a:latin typeface="Times New Roman"/>
                <a:ea typeface="Times New Roman"/>
              </a:rPr>
              <a:t>обучения </a:t>
            </a:r>
            <a:r>
              <a:rPr lang="ru-RU" sz="3200" dirty="0">
                <a:solidFill>
                  <a:schemeClr val="tx1"/>
                </a:solidFill>
                <a:latin typeface="Times New Roman"/>
                <a:ea typeface="Times New Roman"/>
              </a:rPr>
              <a:t>в </a:t>
            </a:r>
            <a:r>
              <a:rPr lang="ru-RU" sz="3200" dirty="0" smtClean="0">
                <a:solidFill>
                  <a:schemeClr val="tx1"/>
                </a:solidFill>
                <a:latin typeface="Times New Roman"/>
                <a:ea typeface="Times New Roman"/>
              </a:rPr>
              <a:t>школе. </a:t>
            </a:r>
            <a:r>
              <a:rPr lang="ru-RU" sz="3200" dirty="0">
                <a:solidFill>
                  <a:schemeClr val="tx1"/>
                </a:solidFill>
                <a:latin typeface="Times New Roman"/>
                <a:ea typeface="Times New Roman"/>
              </a:rPr>
              <a:t>Наибольшего успеха можно добиться через взаимодействие детского сада </a:t>
            </a:r>
            <a:r>
              <a:rPr lang="ru-RU" sz="3200" dirty="0" smtClean="0">
                <a:solidFill>
                  <a:schemeClr val="tx1"/>
                </a:solidFill>
                <a:latin typeface="Times New Roman"/>
                <a:ea typeface="Times New Roman"/>
              </a:rPr>
              <a:t>с семьёй. </a:t>
            </a:r>
            <a:br>
              <a:rPr lang="ru-RU" sz="3200" dirty="0" smtClean="0">
                <a:solidFill>
                  <a:schemeClr val="tx1"/>
                </a:solidFill>
                <a:latin typeface="Times New Roman"/>
                <a:ea typeface="Times New Roman"/>
              </a:rPr>
            </a:br>
            <a:r>
              <a:rPr lang="ru-RU" sz="3200" dirty="0" smtClean="0">
                <a:solidFill>
                  <a:schemeClr val="tx1"/>
                </a:solidFill>
                <a:latin typeface="Times New Roman"/>
                <a:ea typeface="Times New Roman"/>
              </a:rPr>
              <a:t>    Вашему вниманию предлагаются игры, которые можно провести в домашних условиях. </a:t>
            </a:r>
            <a:endParaRPr lang="ru-RU"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187423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90666"/>
          </a:xfrm>
        </p:spPr>
        <p:txBody>
          <a:bodyPr>
            <a:normAutofit fontScale="90000"/>
          </a:bodyPr>
          <a:lstStyle/>
          <a:p>
            <a:pPr lvl="0" algn="just">
              <a:lnSpc>
                <a:spcPct val="115000"/>
              </a:lnSpc>
              <a:spcAft>
                <a:spcPts val="1000"/>
              </a:spcAft>
              <a:buSzPts val="1000"/>
              <a:tabLst>
                <a:tab pos="457200" algn="l"/>
              </a:tabLst>
            </a:pPr>
            <a:r>
              <a:rPr lang="ru-RU" sz="3600" b="1" dirty="0" smtClean="0">
                <a:solidFill>
                  <a:schemeClr val="tx1"/>
                </a:solidFill>
                <a:latin typeface="Times New Roman" pitchFamily="18" charset="0"/>
                <a:cs typeface="Times New Roman" pitchFamily="18" charset="0"/>
              </a:rPr>
              <a:t>Игры на развитие пальчиковой моторики:</a:t>
            </a:r>
            <a:r>
              <a:rPr lang="ru-RU" sz="3600" dirty="0" smtClean="0">
                <a:solidFill>
                  <a:schemeClr val="tx1"/>
                </a:solidFill>
                <a:latin typeface="Times New Roman" pitchFamily="18" charset="0"/>
                <a:cs typeface="Times New Roman" pitchFamily="18" charset="0"/>
              </a:rPr>
              <a:t/>
            </a:r>
            <a:br>
              <a:rPr lang="ru-RU" sz="3600" dirty="0" smtClean="0">
                <a:solidFill>
                  <a:schemeClr val="tx1"/>
                </a:solidFill>
                <a:latin typeface="Times New Roman" pitchFamily="18" charset="0"/>
                <a:cs typeface="Times New Roman" pitchFamily="18" charset="0"/>
              </a:rPr>
            </a:br>
            <a:r>
              <a:rPr lang="ru-RU" sz="2700" dirty="0" smtClean="0">
                <a:solidFill>
                  <a:schemeClr val="tx1"/>
                </a:solidFill>
                <a:latin typeface="Times New Roman" pitchFamily="18" charset="0"/>
                <a:cs typeface="Times New Roman" pitchFamily="18" charset="0"/>
              </a:rPr>
              <a:t>1) </a:t>
            </a:r>
            <a:r>
              <a:rPr lang="ru-RU" sz="2700" dirty="0" smtClean="0">
                <a:solidFill>
                  <a:schemeClr val="tx1"/>
                </a:solidFill>
                <a:latin typeface="Times New Roman"/>
                <a:ea typeface="Calibri"/>
                <a:cs typeface="Times New Roman"/>
              </a:rPr>
              <a:t>Предложите </a:t>
            </a:r>
            <a:r>
              <a:rPr lang="ru-RU" sz="2700" dirty="0">
                <a:solidFill>
                  <a:schemeClr val="tx1"/>
                </a:solidFill>
                <a:latin typeface="Times New Roman"/>
                <a:ea typeface="Calibri"/>
                <a:cs typeface="Times New Roman"/>
              </a:rPr>
              <a:t>своей маленькой дочурке превратиться в Золушку и разложить в две разные кружечки фасоль и горох, которые Вы перемешали в большой чашке.</a:t>
            </a:r>
            <a:r>
              <a:rPr lang="ru-RU" sz="2700" dirty="0">
                <a:solidFill>
                  <a:schemeClr val="tx1"/>
                </a:solidFill>
                <a:ea typeface="Calibri"/>
                <a:cs typeface="Times New Roman"/>
              </a:rPr>
              <a:t/>
            </a:r>
            <a:br>
              <a:rPr lang="ru-RU" sz="2700" dirty="0">
                <a:solidFill>
                  <a:schemeClr val="tx1"/>
                </a:solidFill>
                <a:ea typeface="Calibri"/>
                <a:cs typeface="Times New Roman"/>
              </a:rPr>
            </a:br>
            <a:r>
              <a:rPr lang="ru-RU" sz="2700" dirty="0" smtClean="0">
                <a:solidFill>
                  <a:schemeClr val="tx1"/>
                </a:solidFill>
                <a:latin typeface="Times New Roman" pitchFamily="18" charset="0"/>
                <a:ea typeface="Calibri"/>
                <a:cs typeface="Times New Roman" pitchFamily="18" charset="0"/>
              </a:rPr>
              <a:t>2)</a:t>
            </a:r>
            <a:r>
              <a:rPr lang="ru-RU" sz="2700" dirty="0" smtClean="0">
                <a:solidFill>
                  <a:schemeClr val="tx1"/>
                </a:solidFill>
                <a:ea typeface="Calibri"/>
                <a:cs typeface="Times New Roman"/>
              </a:rPr>
              <a:t> </a:t>
            </a:r>
            <a:r>
              <a:rPr lang="ru-RU" sz="2700" dirty="0" smtClean="0">
                <a:solidFill>
                  <a:schemeClr val="tx1"/>
                </a:solidFill>
                <a:latin typeface="Times New Roman"/>
                <a:ea typeface="Calibri"/>
                <a:cs typeface="Times New Roman"/>
              </a:rPr>
              <a:t>С </a:t>
            </a:r>
            <a:r>
              <a:rPr lang="ru-RU" sz="2700" dirty="0">
                <a:solidFill>
                  <a:schemeClr val="tx1"/>
                </a:solidFill>
                <a:latin typeface="Times New Roman"/>
                <a:ea typeface="Calibri"/>
                <a:cs typeface="Times New Roman"/>
              </a:rPr>
              <a:t>сынишкой можно провести </a:t>
            </a:r>
            <a:r>
              <a:rPr lang="ru-RU" sz="2700" dirty="0" smtClean="0">
                <a:solidFill>
                  <a:schemeClr val="tx1"/>
                </a:solidFill>
                <a:latin typeface="Times New Roman"/>
                <a:ea typeface="Calibri"/>
                <a:cs typeface="Times New Roman"/>
              </a:rPr>
              <a:t>игру - соревнование </a:t>
            </a:r>
            <a:r>
              <a:rPr lang="ru-RU" sz="2700" dirty="0">
                <a:solidFill>
                  <a:schemeClr val="tx1"/>
                </a:solidFill>
                <a:latin typeface="Times New Roman"/>
                <a:ea typeface="Calibri"/>
                <a:cs typeface="Times New Roman"/>
              </a:rPr>
              <a:t>на скорость. Кто скорее, папа или сын разложит большие и маленькие болтики или гайки в два разных контейнера?</a:t>
            </a:r>
            <a:r>
              <a:rPr lang="ru-RU" sz="2700" dirty="0">
                <a:solidFill>
                  <a:schemeClr val="tx1"/>
                </a:solidFill>
                <a:ea typeface="Calibri"/>
                <a:cs typeface="Times New Roman"/>
              </a:rPr>
              <a:t/>
            </a:r>
            <a:br>
              <a:rPr lang="ru-RU" sz="2700" dirty="0">
                <a:solidFill>
                  <a:schemeClr val="tx1"/>
                </a:solidFill>
                <a:ea typeface="Calibri"/>
                <a:cs typeface="Times New Roman"/>
              </a:rPr>
            </a:br>
            <a:r>
              <a:rPr lang="ru-RU" sz="2700" dirty="0" smtClean="0">
                <a:solidFill>
                  <a:schemeClr val="tx1"/>
                </a:solidFill>
                <a:latin typeface="Times New Roman" pitchFamily="18" charset="0"/>
                <a:ea typeface="Calibri"/>
                <a:cs typeface="Times New Roman" pitchFamily="18" charset="0"/>
              </a:rPr>
              <a:t>3) </a:t>
            </a:r>
            <a:r>
              <a:rPr lang="ru-RU" sz="2700" dirty="0" smtClean="0">
                <a:solidFill>
                  <a:schemeClr val="tx1"/>
                </a:solidFill>
                <a:latin typeface="Times New Roman"/>
                <a:ea typeface="Calibri"/>
                <a:cs typeface="Times New Roman"/>
              </a:rPr>
              <a:t>Покажите </a:t>
            </a:r>
            <a:r>
              <a:rPr lang="ru-RU" sz="2700" dirty="0">
                <a:solidFill>
                  <a:schemeClr val="tx1"/>
                </a:solidFill>
                <a:latin typeface="Times New Roman"/>
                <a:ea typeface="Calibri"/>
                <a:cs typeface="Times New Roman"/>
              </a:rPr>
              <a:t>малышу, как можно складывать забавные фигурки из спичек или счетных палочек. Пусть сложит лесенку, елочку, домик, кроватку для куклы.</a:t>
            </a:r>
            <a:r>
              <a:rPr lang="ru-RU" sz="2700" dirty="0">
                <a:solidFill>
                  <a:schemeClr val="tx1"/>
                </a:solidFill>
                <a:ea typeface="Calibri"/>
                <a:cs typeface="Times New Roman"/>
              </a:rPr>
              <a:t/>
            </a:r>
            <a:br>
              <a:rPr lang="ru-RU" sz="2700" dirty="0">
                <a:solidFill>
                  <a:schemeClr val="tx1"/>
                </a:solidFill>
                <a:ea typeface="Calibri"/>
                <a:cs typeface="Times New Roman"/>
              </a:rPr>
            </a:br>
            <a:endParaRPr lang="ru-RU" sz="2700" dirty="0">
              <a:solidFill>
                <a:schemeClr val="tx1"/>
              </a:solidFill>
              <a:ea typeface="Calibri"/>
              <a:cs typeface="Times New Roman"/>
            </a:endParaRPr>
          </a:p>
        </p:txBody>
      </p:sp>
    </p:spTree>
    <p:extLst>
      <p:ext uri="{BB962C8B-B14F-4D97-AF65-F5344CB8AC3E}">
        <p14:creationId xmlns:p14="http://schemas.microsoft.com/office/powerpoint/2010/main" xmlns="" val="793848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4464496"/>
          </a:xfrm>
        </p:spPr>
        <p:txBody>
          <a:bodyPr>
            <a:noAutofit/>
          </a:bodyPr>
          <a:lstStyle/>
          <a:p>
            <a:pPr lvl="0" algn="just">
              <a:lnSpc>
                <a:spcPct val="115000"/>
              </a:lnSpc>
              <a:spcAft>
                <a:spcPts val="1000"/>
              </a:spcAft>
              <a:buSzPts val="1000"/>
              <a:tabLst>
                <a:tab pos="457200" algn="l"/>
              </a:tabLst>
            </a:pPr>
            <a:r>
              <a:rPr lang="ru-RU" sz="2400" dirty="0">
                <a:solidFill>
                  <a:schemeClr val="tx1"/>
                </a:solidFill>
                <a:latin typeface="Times New Roman" pitchFamily="18" charset="0"/>
                <a:ea typeface="Calibri"/>
                <a:cs typeface="Times New Roman" pitchFamily="18" charset="0"/>
              </a:rPr>
              <a:t>4) </a:t>
            </a:r>
            <a:r>
              <a:rPr lang="ru-RU" sz="2400" dirty="0">
                <a:solidFill>
                  <a:schemeClr val="tx1"/>
                </a:solidFill>
                <a:latin typeface="Times New Roman"/>
                <a:ea typeface="Calibri"/>
                <a:cs typeface="Times New Roman"/>
              </a:rPr>
              <a:t>Выкладывайте с ребёнком узоры из гороха, фасоли и круп. Используйте для основы картонку с тонким слоем пластилина</a:t>
            </a:r>
            <a:r>
              <a:rPr lang="ru-RU" sz="2400" dirty="0" smtClean="0">
                <a:solidFill>
                  <a:schemeClr val="tx1"/>
                </a:solidFill>
                <a:latin typeface="Times New Roman"/>
                <a:ea typeface="Calibri"/>
                <a:cs typeface="Times New Roman"/>
              </a:rPr>
              <a:t>.</a:t>
            </a:r>
            <a:br>
              <a:rPr lang="ru-RU" sz="2400" dirty="0" smtClean="0">
                <a:solidFill>
                  <a:schemeClr val="tx1"/>
                </a:solidFill>
                <a:latin typeface="Times New Roman"/>
                <a:ea typeface="Calibri"/>
                <a:cs typeface="Times New Roman"/>
              </a:rPr>
            </a:br>
            <a:r>
              <a:rPr lang="ru-RU" sz="2400" dirty="0" smtClean="0">
                <a:solidFill>
                  <a:schemeClr val="tx1"/>
                </a:solidFill>
                <a:latin typeface="Times New Roman"/>
                <a:ea typeface="Calibri"/>
                <a:cs typeface="Times New Roman"/>
              </a:rPr>
              <a:t>5) Лепите </a:t>
            </a:r>
            <a:r>
              <a:rPr lang="ru-RU" sz="2400" dirty="0">
                <a:solidFill>
                  <a:schemeClr val="tx1"/>
                </a:solidFill>
                <a:latin typeface="Times New Roman"/>
                <a:ea typeface="Calibri"/>
                <a:cs typeface="Times New Roman"/>
              </a:rPr>
              <a:t>со своим крохой из пластилина, играйте в мозаику и пазлы.</a:t>
            </a:r>
            <a:r>
              <a:rPr lang="ru-RU" sz="2400" dirty="0">
                <a:solidFill>
                  <a:schemeClr val="tx1"/>
                </a:solidFill>
                <a:ea typeface="Calibri"/>
                <a:cs typeface="Times New Roman"/>
              </a:rPr>
              <a:t/>
            </a:r>
            <a:br>
              <a:rPr lang="ru-RU" sz="2400" dirty="0">
                <a:solidFill>
                  <a:schemeClr val="tx1"/>
                </a:solidFill>
                <a:ea typeface="Calibri"/>
                <a:cs typeface="Times New Roman"/>
              </a:rPr>
            </a:br>
            <a:r>
              <a:rPr lang="ru-RU" sz="2400" dirty="0" smtClean="0">
                <a:solidFill>
                  <a:schemeClr val="tx1"/>
                </a:solidFill>
                <a:latin typeface="Times New Roman" pitchFamily="18" charset="0"/>
                <a:ea typeface="Calibri"/>
                <a:cs typeface="Times New Roman" pitchFamily="18" charset="0"/>
              </a:rPr>
              <a:t>6) </a:t>
            </a:r>
            <a:r>
              <a:rPr lang="ru-RU" sz="2400" dirty="0" smtClean="0">
                <a:solidFill>
                  <a:schemeClr val="tx1"/>
                </a:solidFill>
                <a:latin typeface="Times New Roman"/>
                <a:ea typeface="Calibri"/>
                <a:cs typeface="Times New Roman"/>
              </a:rPr>
              <a:t>Учите ребёнка </a:t>
            </a:r>
            <a:r>
              <a:rPr lang="ru-RU" sz="2400" dirty="0">
                <a:solidFill>
                  <a:schemeClr val="tx1"/>
                </a:solidFill>
                <a:latin typeface="Times New Roman"/>
                <a:ea typeface="Calibri"/>
                <a:cs typeface="Times New Roman"/>
              </a:rPr>
              <a:t>застегивать и расстегивать пуговицы, шнуровать ботинки, плести косички из разноцветных шнурков.</a:t>
            </a:r>
            <a:r>
              <a:rPr lang="ru-RU" sz="2400" dirty="0">
                <a:solidFill>
                  <a:schemeClr val="tx1"/>
                </a:solidFill>
                <a:ea typeface="Calibri"/>
                <a:cs typeface="Times New Roman"/>
              </a:rPr>
              <a:t/>
            </a:r>
            <a:br>
              <a:rPr lang="ru-RU" sz="2400" dirty="0">
                <a:solidFill>
                  <a:schemeClr val="tx1"/>
                </a:solidFill>
                <a:ea typeface="Calibri"/>
                <a:cs typeface="Times New Roman"/>
              </a:rPr>
            </a:br>
            <a:r>
              <a:rPr lang="ru-RU" sz="2400" dirty="0" smtClean="0">
                <a:solidFill>
                  <a:schemeClr val="tx1"/>
                </a:solidFill>
                <a:latin typeface="Times New Roman" pitchFamily="18" charset="0"/>
                <a:ea typeface="Calibri"/>
                <a:cs typeface="Times New Roman" pitchFamily="18" charset="0"/>
              </a:rPr>
              <a:t>7) </a:t>
            </a:r>
            <a:r>
              <a:rPr lang="ru-RU" sz="2400" dirty="0" smtClean="0">
                <a:solidFill>
                  <a:schemeClr val="tx1"/>
                </a:solidFill>
                <a:latin typeface="Times New Roman"/>
                <a:ea typeface="Calibri"/>
                <a:cs typeface="Times New Roman"/>
              </a:rPr>
              <a:t>Как </a:t>
            </a:r>
            <a:r>
              <a:rPr lang="ru-RU" sz="2400" dirty="0">
                <a:solidFill>
                  <a:schemeClr val="tx1"/>
                </a:solidFill>
                <a:latin typeface="Times New Roman"/>
                <a:ea typeface="Calibri"/>
                <a:cs typeface="Times New Roman"/>
              </a:rPr>
              <a:t>можно раньше купите малышу краски для рисования пальчиками. Сколько восторга и пользы от такого рисования! </a:t>
            </a:r>
            <a:endParaRPr lang="ru-RU" sz="2400" dirty="0">
              <a:solidFill>
                <a:schemeClr val="tx1"/>
              </a:solidFill>
            </a:endParaRPr>
          </a:p>
        </p:txBody>
      </p:sp>
      <p:pic>
        <p:nvPicPr>
          <p:cNvPr id="4" name="Рисунок 3" descr="Изображение 047"/>
          <p:cNvPicPr/>
          <p:nvPr/>
        </p:nvPicPr>
        <p:blipFill>
          <a:blip r:embed="rId2" cstate="email"/>
          <a:srcRect/>
          <a:stretch>
            <a:fillRect/>
          </a:stretch>
        </p:blipFill>
        <p:spPr bwMode="auto">
          <a:xfrm>
            <a:off x="5004048" y="4869160"/>
            <a:ext cx="3384376" cy="1872209"/>
          </a:xfrm>
          <a:prstGeom prst="rect">
            <a:avLst/>
          </a:prstGeom>
          <a:noFill/>
          <a:ln w="19050">
            <a:solidFill>
              <a:srgbClr val="4F81BD"/>
            </a:solidFill>
            <a:miter lim="800000"/>
            <a:headEnd/>
            <a:tailEnd/>
          </a:ln>
        </p:spPr>
      </p:pic>
      <p:pic>
        <p:nvPicPr>
          <p:cNvPr id="5" name="Рисунок 4" descr="Зарплата воспитателя в логопедической группе">
            <a:hlinkClick r:id="rId3"/>
          </p:cNvPr>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14374" y="4869160"/>
            <a:ext cx="3497586" cy="1826122"/>
          </a:xfrm>
          <a:prstGeom prst="rect">
            <a:avLst/>
          </a:prstGeom>
          <a:noFill/>
          <a:ln>
            <a:noFill/>
          </a:ln>
        </p:spPr>
      </p:pic>
    </p:spTree>
    <p:extLst>
      <p:ext uri="{BB962C8B-B14F-4D97-AF65-F5344CB8AC3E}">
        <p14:creationId xmlns:p14="http://schemas.microsoft.com/office/powerpoint/2010/main" xmlns="" val="2646035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229600" cy="4863334"/>
          </a:xfrm>
        </p:spPr>
        <p:txBody>
          <a:bodyPr>
            <a:noAutofit/>
          </a:bodyPr>
          <a:lstStyle/>
          <a:p>
            <a:pPr algn="just">
              <a:spcAft>
                <a:spcPts val="0"/>
              </a:spcAft>
            </a:pPr>
            <a:r>
              <a:rPr lang="ru-RU" sz="2400" i="1" dirty="0" smtClean="0">
                <a:solidFill>
                  <a:schemeClr val="tx1"/>
                </a:solidFill>
                <a:latin typeface="Times New Roman" pitchFamily="18" charset="0"/>
                <a:ea typeface="Calibri"/>
                <a:cs typeface="Times New Roman" pitchFamily="18" charset="0"/>
              </a:rPr>
              <a:t>8) «Игры </a:t>
            </a:r>
            <a:r>
              <a:rPr lang="ru-RU" sz="2400" i="1" dirty="0">
                <a:solidFill>
                  <a:schemeClr val="tx1"/>
                </a:solidFill>
                <a:latin typeface="Times New Roman" pitchFamily="18" charset="0"/>
                <a:ea typeface="Calibri"/>
                <a:cs typeface="Times New Roman" pitchFamily="18" charset="0"/>
              </a:rPr>
              <a:t>с бельевыми прищепками».</a:t>
            </a:r>
            <a:r>
              <a:rPr lang="ru-RU" sz="2400" dirty="0">
                <a:solidFill>
                  <a:schemeClr val="tx1"/>
                </a:solidFill>
                <a:latin typeface="Times New Roman" pitchFamily="18" charset="0"/>
                <a:ea typeface="Calibri"/>
                <a:cs typeface="Times New Roman" pitchFamily="18" charset="0"/>
              </a:rPr>
              <a:t> Различные геометрические фигуры из разноцветного картона с помощью прищепок превращаются в предметы, силуэт животных, птиц и т</a:t>
            </a:r>
            <a:r>
              <a:rPr lang="ru-RU" sz="2400" dirty="0" smtClean="0">
                <a:solidFill>
                  <a:schemeClr val="tx1"/>
                </a:solidFill>
                <a:latin typeface="Times New Roman" pitchFamily="18" charset="0"/>
                <a:ea typeface="Calibri"/>
                <a:cs typeface="Times New Roman" pitchFamily="18" charset="0"/>
              </a:rPr>
              <a:t>. д</a:t>
            </a:r>
            <a:r>
              <a:rPr lang="ru-RU" sz="2400" dirty="0">
                <a:solidFill>
                  <a:schemeClr val="tx1"/>
                </a:solidFill>
                <a:latin typeface="Times New Roman" pitchFamily="18" charset="0"/>
                <a:ea typeface="Calibri"/>
                <a:cs typeface="Times New Roman" pitchFamily="18" charset="0"/>
              </a:rPr>
              <a:t>. Все зависит от фантазии играющих. Например, овал можно превратить в рыбку, приделав ей плавники из прищепок, можно превратить в ежика, прищепки будут играть роль иголок. Можно устроить веселую </a:t>
            </a:r>
            <a:r>
              <a:rPr lang="ru-RU" sz="2400" dirty="0" smtClean="0">
                <a:solidFill>
                  <a:schemeClr val="tx1"/>
                </a:solidFill>
                <a:latin typeface="Times New Roman" pitchFamily="18" charset="0"/>
                <a:ea typeface="Calibri"/>
                <a:cs typeface="Times New Roman" pitchFamily="18" charset="0"/>
              </a:rPr>
              <a:t>игру - соревнование </a:t>
            </a:r>
            <a:r>
              <a:rPr lang="ru-RU" sz="2400" dirty="0">
                <a:solidFill>
                  <a:schemeClr val="tx1"/>
                </a:solidFill>
                <a:latin typeface="Times New Roman" pitchFamily="18" charset="0"/>
                <a:ea typeface="Calibri"/>
                <a:cs typeface="Times New Roman" pitchFamily="18" charset="0"/>
              </a:rPr>
              <a:t>между членами семьи. Кто быстрее снимет со своей одежды прищепки.</a:t>
            </a:r>
            <a:r>
              <a:rPr lang="ru-RU" sz="2400" dirty="0">
                <a:latin typeface="Times New Roman" pitchFamily="18" charset="0"/>
                <a:ea typeface="Calibri"/>
                <a:cs typeface="Times New Roman" pitchFamily="18" charset="0"/>
              </a:rPr>
              <a:t/>
            </a:r>
            <a:br>
              <a:rPr lang="ru-RU" sz="2400" dirty="0">
                <a:latin typeface="Times New Roman" pitchFamily="18" charset="0"/>
                <a:ea typeface="Calibri"/>
                <a:cs typeface="Times New Roman" pitchFamily="18" charset="0"/>
              </a:rPr>
            </a:br>
            <a:r>
              <a:rPr lang="ru-RU" sz="2400" dirty="0">
                <a:latin typeface="Times New Roman" pitchFamily="18" charset="0"/>
                <a:ea typeface="Calibri"/>
                <a:cs typeface="Times New Roman" pitchFamily="18" charset="0"/>
              </a:rPr>
              <a:t/>
            </a:r>
            <a:br>
              <a:rPr lang="ru-RU" sz="2400" dirty="0">
                <a:latin typeface="Times New Roman" pitchFamily="18" charset="0"/>
                <a:ea typeface="Calibri"/>
                <a:cs typeface="Times New Roman" pitchFamily="18" charset="0"/>
              </a:rPr>
            </a:br>
            <a:endParaRPr lang="ru-RU" sz="2400" dirty="0">
              <a:latin typeface="Times New Roman" pitchFamily="18" charset="0"/>
              <a:cs typeface="Times New Roman" pitchFamily="18" charset="0"/>
            </a:endParaRPr>
          </a:p>
        </p:txBody>
      </p:sp>
      <p:pic>
        <p:nvPicPr>
          <p:cNvPr id="5" name="Рисунок 4" descr="Предметно развивающая среда в логопедической группе">
            <a:hlinkClick r:id="rId2"/>
          </p:cNvPr>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148064" y="4131648"/>
            <a:ext cx="3240360" cy="2448272"/>
          </a:xfrm>
          <a:prstGeom prst="rect">
            <a:avLst/>
          </a:prstGeom>
          <a:noFill/>
          <a:ln>
            <a:noFill/>
          </a:ln>
        </p:spPr>
      </p:pic>
      <p:pic>
        <p:nvPicPr>
          <p:cNvPr id="6" name="Рисунок 5" descr="Изображение 044.jpg"/>
          <p:cNvPicPr/>
          <p:nvPr/>
        </p:nvPicPr>
        <p:blipFill>
          <a:blip r:embed="rId4" cstate="email"/>
          <a:srcRect/>
          <a:stretch>
            <a:fillRect/>
          </a:stretch>
        </p:blipFill>
        <p:spPr bwMode="auto">
          <a:xfrm>
            <a:off x="1308108" y="3789041"/>
            <a:ext cx="2155825" cy="2952328"/>
          </a:xfrm>
          <a:prstGeom prst="rect">
            <a:avLst/>
          </a:prstGeom>
          <a:noFill/>
          <a:ln w="9525">
            <a:solidFill>
              <a:srgbClr val="4F81BD"/>
            </a:solidFill>
            <a:miter lim="800000"/>
            <a:headEnd/>
            <a:tailEnd/>
          </a:ln>
        </p:spPr>
      </p:pic>
    </p:spTree>
    <p:extLst>
      <p:ext uri="{BB962C8B-B14F-4D97-AF65-F5344CB8AC3E}">
        <p14:creationId xmlns:p14="http://schemas.microsoft.com/office/powerpoint/2010/main" xmlns="" val="31299344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62474"/>
          </a:xfrm>
        </p:spPr>
        <p:txBody>
          <a:bodyPr>
            <a:normAutofit/>
          </a:bodyPr>
          <a:lstStyle/>
          <a:p>
            <a:pPr algn="just"/>
            <a:r>
              <a:rPr lang="ru-RU" sz="2400" dirty="0">
                <a:solidFill>
                  <a:prstClr val="black"/>
                </a:solidFill>
                <a:latin typeface="Times New Roman" pitchFamily="18" charset="0"/>
                <a:ea typeface="Calibri"/>
                <a:cs typeface="Times New Roman" pitchFamily="18" charset="0"/>
              </a:rPr>
              <a:t>9) </a:t>
            </a:r>
            <a:r>
              <a:rPr lang="ru-RU" sz="2400" i="1" dirty="0">
                <a:solidFill>
                  <a:prstClr val="black"/>
                </a:solidFill>
                <a:latin typeface="Times New Roman" pitchFamily="18" charset="0"/>
                <a:ea typeface="Calibri"/>
                <a:cs typeface="Times New Roman" pitchFamily="18" charset="0"/>
              </a:rPr>
              <a:t>«Сухой бассейн». </a:t>
            </a:r>
            <a:r>
              <a:rPr lang="ru-RU" sz="2400" dirty="0">
                <a:solidFill>
                  <a:prstClr val="black"/>
                </a:solidFill>
                <a:latin typeface="Times New Roman" pitchFamily="18" charset="0"/>
                <a:ea typeface="Calibri"/>
                <a:cs typeface="Times New Roman" pitchFamily="18" charset="0"/>
              </a:rPr>
              <a:t>На дне миски с фасолью ( рисом, пшеном и т.д.) спрятать игрушки от киндер - сюрприза. Кто быстрее их достанет.</a:t>
            </a:r>
            <a:br>
              <a:rPr lang="ru-RU" sz="2400" dirty="0">
                <a:solidFill>
                  <a:prstClr val="black"/>
                </a:solidFill>
                <a:latin typeface="Times New Roman" pitchFamily="18" charset="0"/>
                <a:ea typeface="Calibri"/>
                <a:cs typeface="Times New Roman" pitchFamily="18" charset="0"/>
              </a:rPr>
            </a:br>
            <a:r>
              <a:rPr lang="ru-RU" sz="2400" dirty="0">
                <a:solidFill>
                  <a:prstClr val="black"/>
                </a:solidFill>
                <a:latin typeface="Times New Roman" pitchFamily="18" charset="0"/>
                <a:ea typeface="Calibri"/>
                <a:cs typeface="Times New Roman" pitchFamily="18" charset="0"/>
              </a:rPr>
              <a:t>10) «</a:t>
            </a:r>
            <a:r>
              <a:rPr lang="ru-RU" sz="2400" i="1" dirty="0">
                <a:solidFill>
                  <a:prstClr val="black"/>
                </a:solidFill>
                <a:latin typeface="Times New Roman" pitchFamily="18" charset="0"/>
                <a:ea typeface="Calibri"/>
                <a:cs typeface="Times New Roman" pitchFamily="18" charset="0"/>
              </a:rPr>
              <a:t>Лепка из теста». </a:t>
            </a:r>
            <a:r>
              <a:rPr lang="ru-RU" sz="2400" dirty="0">
                <a:solidFill>
                  <a:prstClr val="black"/>
                </a:solidFill>
                <a:latin typeface="Times New Roman" pitchFamily="18" charset="0"/>
                <a:ea typeface="Calibri"/>
                <a:cs typeface="Times New Roman" pitchFamily="18" charset="0"/>
              </a:rPr>
              <a:t>При приготовлении выпечки дать ребенку кусочек теста и предложить ему слепить любую фигуру.</a:t>
            </a:r>
            <a:br>
              <a:rPr lang="ru-RU" sz="2400" dirty="0">
                <a:solidFill>
                  <a:prstClr val="black"/>
                </a:solidFill>
                <a:latin typeface="Times New Roman" pitchFamily="18" charset="0"/>
                <a:ea typeface="Calibri"/>
                <a:cs typeface="Times New Roman" pitchFamily="18" charset="0"/>
              </a:rPr>
            </a:br>
            <a:r>
              <a:rPr lang="ru-RU" sz="2400" dirty="0">
                <a:solidFill>
                  <a:prstClr val="black"/>
                </a:solidFill>
                <a:latin typeface="Times New Roman" pitchFamily="18" charset="0"/>
                <a:ea typeface="Calibri"/>
                <a:cs typeface="Times New Roman" pitchFamily="18" charset="0"/>
              </a:rPr>
              <a:t>С помощью таких игр стимулируется действие речевых зон коры головного мозга, что положительно сказывается на речи детей.</a:t>
            </a:r>
            <a:br>
              <a:rPr lang="ru-RU" sz="2400" dirty="0">
                <a:solidFill>
                  <a:prstClr val="black"/>
                </a:solidFill>
                <a:latin typeface="Times New Roman" pitchFamily="18" charset="0"/>
                <a:ea typeface="Calibri"/>
                <a:cs typeface="Times New Roman" pitchFamily="18" charset="0"/>
              </a:rPr>
            </a:br>
            <a:endParaRPr lang="ru-RU" dirty="0"/>
          </a:p>
        </p:txBody>
      </p:sp>
      <p:pic>
        <p:nvPicPr>
          <p:cNvPr id="4" name="Рисунок 3" descr="Красивые кабинеты логопеда">
            <a:hlinkClick r:id="rId2"/>
          </p:cNvPr>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14374" y="3933056"/>
            <a:ext cx="3569594" cy="2448272"/>
          </a:xfrm>
          <a:prstGeom prst="rect">
            <a:avLst/>
          </a:prstGeom>
          <a:noFill/>
          <a:ln>
            <a:noFill/>
          </a:ln>
        </p:spPr>
      </p:pic>
      <p:pic>
        <p:nvPicPr>
          <p:cNvPr id="6" name="Рисунок 5" descr="Кабинет логопеда интересные идеи">
            <a:hlinkClick r:id="rId4"/>
          </p:cNvPr>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148064" y="3501008"/>
            <a:ext cx="3456384" cy="2880319"/>
          </a:xfrm>
          <a:prstGeom prst="rect">
            <a:avLst/>
          </a:prstGeom>
          <a:noFill/>
          <a:ln>
            <a:noFill/>
          </a:ln>
        </p:spPr>
      </p:pic>
    </p:spTree>
    <p:extLst>
      <p:ext uri="{BB962C8B-B14F-4D97-AF65-F5344CB8AC3E}">
        <p14:creationId xmlns:p14="http://schemas.microsoft.com/office/powerpoint/2010/main" xmlns="" val="4255344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6480720"/>
          </a:xfrm>
        </p:spPr>
        <p:txBody>
          <a:bodyPr>
            <a:noAutofit/>
          </a:bodyPr>
          <a:lstStyle/>
          <a:p>
            <a:pPr algn="just"/>
            <a:r>
              <a:rPr lang="ru-RU" sz="3200" b="1" dirty="0" smtClean="0">
                <a:solidFill>
                  <a:schemeClr val="tx1"/>
                </a:solidFill>
                <a:latin typeface="Times New Roman" pitchFamily="18" charset="0"/>
                <a:cs typeface="Times New Roman" pitchFamily="18" charset="0"/>
              </a:rPr>
              <a:t>Игры на развитие слухового внимания</a:t>
            </a:r>
            <a:r>
              <a:rPr lang="ru-RU" sz="3200" dirty="0" smtClean="0">
                <a:solidFill>
                  <a:schemeClr val="tx1"/>
                </a:solidFill>
                <a:latin typeface="Times New Roman" pitchFamily="18" charset="0"/>
                <a:cs typeface="Times New Roman" pitchFamily="18" charset="0"/>
              </a:rPr>
              <a:t>:</a:t>
            </a:r>
            <a:r>
              <a:rPr lang="ru-RU" sz="2400" dirty="0" smtClean="0">
                <a:solidFill>
                  <a:schemeClr val="tx1"/>
                </a:solidFill>
                <a:latin typeface="Times New Roman" pitchFamily="18" charset="0"/>
                <a:cs typeface="Times New Roman" pitchFamily="18" charset="0"/>
              </a:rPr>
              <a:t/>
            </a:r>
            <a:br>
              <a:rPr lang="ru-RU" sz="2400" dirty="0" smtClean="0">
                <a:solidFill>
                  <a:schemeClr val="tx1"/>
                </a:solidFill>
                <a:latin typeface="Times New Roman" pitchFamily="18" charset="0"/>
                <a:cs typeface="Times New Roman" pitchFamily="18" charset="0"/>
              </a:rPr>
            </a:br>
            <a:r>
              <a:rPr lang="ru-RU" sz="2400" dirty="0">
                <a:solidFill>
                  <a:schemeClr val="tx1"/>
                </a:solidFill>
                <a:latin typeface="Times New Roman" pitchFamily="18" charset="0"/>
                <a:cs typeface="Times New Roman" pitchFamily="18" charset="0"/>
              </a:rPr>
              <a:t>1. Обращайте внимание на "домашние звуки". Спрашивайте: "Что там шумит?" (миксер, холодильник, стиральная машина...).</a:t>
            </a:r>
            <a:br>
              <a:rPr lang="ru-RU" sz="2400" dirty="0">
                <a:solidFill>
                  <a:schemeClr val="tx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2</a:t>
            </a:r>
            <a:r>
              <a:rPr lang="ru-RU" sz="2400" dirty="0">
                <a:solidFill>
                  <a:schemeClr val="tx1"/>
                </a:solidFill>
                <a:latin typeface="Times New Roman" pitchFamily="18" charset="0"/>
                <a:cs typeface="Times New Roman" pitchFamily="18" charset="0"/>
              </a:rPr>
              <a:t>. Привлекайте внимание дочки: "Слышишь, как идет (стучит, капает, шумит) дождь, ветер, едет машина, летит самолет и т.п.</a:t>
            </a:r>
            <a:br>
              <a:rPr lang="ru-RU" sz="2400" dirty="0">
                <a:solidFill>
                  <a:schemeClr val="tx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3</a:t>
            </a:r>
            <a:r>
              <a:rPr lang="ru-RU" sz="2400" dirty="0">
                <a:solidFill>
                  <a:schemeClr val="tx1"/>
                </a:solidFill>
                <a:latin typeface="Times New Roman" pitchFamily="18" charset="0"/>
                <a:cs typeface="Times New Roman" pitchFamily="18" charset="0"/>
              </a:rPr>
              <a:t>. </a:t>
            </a:r>
            <a:r>
              <a:rPr lang="ru-RU" sz="2400" dirty="0" smtClean="0">
                <a:solidFill>
                  <a:schemeClr val="tx1"/>
                </a:solidFill>
                <a:latin typeface="Times New Roman" pitchFamily="18" charset="0"/>
                <a:cs typeface="Times New Roman" pitchFamily="18" charset="0"/>
              </a:rPr>
              <a:t>Показ различных музыкальных инструментов </a:t>
            </a:r>
            <a:r>
              <a:rPr lang="ru-RU" sz="2400" dirty="0">
                <a:solidFill>
                  <a:schemeClr val="tx1"/>
                </a:solidFill>
                <a:latin typeface="Times New Roman" pitchFamily="18" charset="0"/>
                <a:cs typeface="Times New Roman" pitchFamily="18" charset="0"/>
              </a:rPr>
              <a:t>(барабан, колокольчик, погремушку и т.д.). Дайте послушать, как они звучат. Потом предложите отвернуться и угадать, на каком музыкальном инструменте Вы играете. Название каждого звучащего инструмента проговаривается. Количество игрушек увеличивается постепенно с 3 до 5. Упражнение проводится до достижения стойкого различения громких и контрастных звуков.</a:t>
            </a:r>
          </a:p>
        </p:txBody>
      </p:sp>
    </p:spTree>
    <p:extLst>
      <p:ext uri="{BB962C8B-B14F-4D97-AF65-F5344CB8AC3E}">
        <p14:creationId xmlns:p14="http://schemas.microsoft.com/office/powerpoint/2010/main" xmlns="" val="25165201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229600" cy="6250706"/>
          </a:xfrm>
        </p:spPr>
        <p:txBody>
          <a:bodyPr>
            <a:noAutofit/>
          </a:bodyPr>
          <a:lstStyle/>
          <a:p>
            <a:pPr algn="just"/>
            <a:r>
              <a:rPr lang="ru-RU" sz="2000" dirty="0">
                <a:solidFill>
                  <a:schemeClr val="tx1"/>
                </a:solidFill>
                <a:latin typeface="Times New Roman" pitchFamily="18" charset="0"/>
                <a:cs typeface="Times New Roman" pitchFamily="18" charset="0"/>
              </a:rPr>
              <a:t>4. Покажите </a:t>
            </a:r>
            <a:r>
              <a:rPr lang="ru-RU" sz="2000" dirty="0" smtClean="0">
                <a:solidFill>
                  <a:schemeClr val="tx1"/>
                </a:solidFill>
                <a:latin typeface="Times New Roman" pitchFamily="18" charset="0"/>
                <a:cs typeface="Times New Roman" pitchFamily="18" charset="0"/>
              </a:rPr>
              <a:t>ребёнку 4 - 5 </a:t>
            </a:r>
            <a:r>
              <a:rPr lang="ru-RU" sz="2000" dirty="0">
                <a:solidFill>
                  <a:schemeClr val="tx1"/>
                </a:solidFill>
                <a:latin typeface="Times New Roman" pitchFamily="18" charset="0"/>
                <a:cs typeface="Times New Roman" pitchFamily="18" charset="0"/>
              </a:rPr>
              <a:t>предметов (например: металлическая коробка, стеклянная банка, пластмассовый стаканчик, деревянная шкатулка и т</a:t>
            </a:r>
            <a:r>
              <a:rPr lang="ru-RU" sz="2000" dirty="0" smtClean="0">
                <a:solidFill>
                  <a:schemeClr val="tx1"/>
                </a:solidFill>
                <a:latin typeface="Times New Roman" pitchFamily="18" charset="0"/>
                <a:cs typeface="Times New Roman" pitchFamily="18" charset="0"/>
              </a:rPr>
              <a:t>. п</a:t>
            </a:r>
            <a:r>
              <a:rPr lang="ru-RU" sz="2000" dirty="0">
                <a:solidFill>
                  <a:schemeClr val="tx1"/>
                </a:solidFill>
                <a:latin typeface="Times New Roman" pitchFamily="18" charset="0"/>
                <a:cs typeface="Times New Roman" pitchFamily="18" charset="0"/>
              </a:rPr>
              <a:t>). С помощью карандаша вызовите звучание каждого предмета, воспроизводите его многократно, </a:t>
            </a:r>
            <a:r>
              <a:rPr lang="ru-RU" sz="2000" dirty="0" smtClean="0">
                <a:solidFill>
                  <a:schemeClr val="tx1"/>
                </a:solidFill>
                <a:latin typeface="Times New Roman" pitchFamily="18" charset="0"/>
                <a:cs typeface="Times New Roman" pitchFamily="18" charset="0"/>
              </a:rPr>
              <a:t>пока ребёнок </a:t>
            </a:r>
            <a:r>
              <a:rPr lang="ru-RU" sz="2000" dirty="0">
                <a:solidFill>
                  <a:schemeClr val="tx1"/>
                </a:solidFill>
                <a:latin typeface="Times New Roman" pitchFamily="18" charset="0"/>
                <a:cs typeface="Times New Roman" pitchFamily="18" charset="0"/>
              </a:rPr>
              <a:t>не уловит характер звука. Начинать упражнение необходимо с </a:t>
            </a:r>
            <a:r>
              <a:rPr lang="ru-RU" sz="2000" dirty="0" smtClean="0">
                <a:solidFill>
                  <a:schemeClr val="tx1"/>
                </a:solidFill>
                <a:latin typeface="Times New Roman" pitchFamily="18" charset="0"/>
                <a:cs typeface="Times New Roman" pitchFamily="18" charset="0"/>
              </a:rPr>
              <a:t>2 - х </a:t>
            </a:r>
            <a:r>
              <a:rPr lang="ru-RU" sz="2000" dirty="0">
                <a:solidFill>
                  <a:schemeClr val="tx1"/>
                </a:solidFill>
                <a:latin typeface="Times New Roman" pitchFamily="18" charset="0"/>
                <a:cs typeface="Times New Roman" pitchFamily="18" charset="0"/>
              </a:rPr>
              <a:t>контрастных звучаний при зрительной опоре: о металл, о дерево, позже добавляются </a:t>
            </a:r>
            <a:r>
              <a:rPr lang="ru-RU" sz="2000" dirty="0" smtClean="0">
                <a:solidFill>
                  <a:schemeClr val="tx1"/>
                </a:solidFill>
                <a:latin typeface="Times New Roman" pitchFamily="18" charset="0"/>
                <a:cs typeface="Times New Roman" pitchFamily="18" charset="0"/>
              </a:rPr>
              <a:t>3 - й </a:t>
            </a:r>
            <a:r>
              <a:rPr lang="ru-RU" sz="2000" dirty="0">
                <a:solidFill>
                  <a:schemeClr val="tx1"/>
                </a:solidFill>
                <a:latin typeface="Times New Roman" pitchFamily="18" charset="0"/>
                <a:cs typeface="Times New Roman" pitchFamily="18" charset="0"/>
              </a:rPr>
              <a:t>и </a:t>
            </a:r>
            <a:r>
              <a:rPr lang="ru-RU" sz="2000" dirty="0" smtClean="0">
                <a:solidFill>
                  <a:schemeClr val="tx1"/>
                </a:solidFill>
                <a:latin typeface="Times New Roman" pitchFamily="18" charset="0"/>
                <a:cs typeface="Times New Roman" pitchFamily="18" charset="0"/>
              </a:rPr>
              <a:t>4 - й </a:t>
            </a:r>
            <a:r>
              <a:rPr lang="ru-RU" sz="2000" dirty="0">
                <a:solidFill>
                  <a:schemeClr val="tx1"/>
                </a:solidFill>
                <a:latin typeface="Times New Roman" pitchFamily="18" charset="0"/>
                <a:cs typeface="Times New Roman" pitchFamily="18" charset="0"/>
              </a:rPr>
              <a:t>варианты звучания. Затем только на слух (</a:t>
            </a:r>
            <a:r>
              <a:rPr lang="ru-RU" sz="2000" dirty="0" smtClean="0">
                <a:solidFill>
                  <a:schemeClr val="tx1"/>
                </a:solidFill>
                <a:latin typeface="Times New Roman" pitchFamily="18" charset="0"/>
                <a:cs typeface="Times New Roman" pitchFamily="18" charset="0"/>
              </a:rPr>
              <a:t>ребёнок </a:t>
            </a:r>
            <a:r>
              <a:rPr lang="ru-RU" sz="2000" dirty="0">
                <a:solidFill>
                  <a:schemeClr val="tx1"/>
                </a:solidFill>
                <a:latin typeface="Times New Roman" pitchFamily="18" charset="0"/>
                <a:cs typeface="Times New Roman" pitchFamily="18" charset="0"/>
              </a:rPr>
              <a:t>отворачивается) предлагается определить, что звучит. Упражнение проводится до достижения стойкой дифференциации звучаний.</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5. Выставите перед </a:t>
            </a:r>
            <a:r>
              <a:rPr lang="ru-RU" sz="2000" dirty="0" smtClean="0">
                <a:solidFill>
                  <a:schemeClr val="tx1"/>
                </a:solidFill>
                <a:latin typeface="Times New Roman" pitchFamily="18" charset="0"/>
                <a:cs typeface="Times New Roman" pitchFamily="18" charset="0"/>
              </a:rPr>
              <a:t>ребёнком </a:t>
            </a:r>
            <a:r>
              <a:rPr lang="ru-RU" sz="2000" dirty="0">
                <a:solidFill>
                  <a:schemeClr val="tx1"/>
                </a:solidFill>
                <a:latin typeface="Times New Roman" pitchFamily="18" charset="0"/>
                <a:cs typeface="Times New Roman" pitchFamily="18" charset="0"/>
              </a:rPr>
              <a:t>хорошо знакомые предметы: карандаш, ножницы, стакан с водой, пустая деревянная шкатулка и т.п. Без зрительной опоры предложите определить, что он услышит, и рассказать о Ваших действиях. </a:t>
            </a:r>
            <a:r>
              <a:rPr lang="ru-RU" sz="2000" dirty="0" smtClean="0">
                <a:solidFill>
                  <a:schemeClr val="tx1"/>
                </a:solidFill>
                <a:latin typeface="Times New Roman" pitchFamily="18" charset="0"/>
                <a:cs typeface="Times New Roman" pitchFamily="18" charset="0"/>
              </a:rPr>
              <a:t>Ребёнок </a:t>
            </a:r>
            <a:r>
              <a:rPr lang="ru-RU" sz="2000" dirty="0">
                <a:solidFill>
                  <a:schemeClr val="tx1"/>
                </a:solidFill>
                <a:latin typeface="Times New Roman" pitchFamily="18" charset="0"/>
                <a:cs typeface="Times New Roman" pitchFamily="18" charset="0"/>
              </a:rPr>
              <a:t>отворачивается, а Вы переливаете воду из одной чашки в другую, режете бумагу, мнете ее, рвете, стучите ножницами о чашку (вариантов много. Если упражнение вызывает трудности, проводите его со зрительной </a:t>
            </a:r>
            <a:r>
              <a:rPr lang="ru-RU" sz="2000" dirty="0" smtClean="0">
                <a:solidFill>
                  <a:schemeClr val="tx1"/>
                </a:solidFill>
                <a:latin typeface="Times New Roman" pitchFamily="18" charset="0"/>
                <a:cs typeface="Times New Roman" pitchFamily="18" charset="0"/>
              </a:rPr>
              <a:t>опорой.</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01703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22714"/>
          </a:xfrm>
        </p:spPr>
        <p:txBody>
          <a:bodyPr>
            <a:noAutofit/>
          </a:bodyPr>
          <a:lstStyle/>
          <a:p>
            <a:pPr marL="228600" algn="l"/>
            <a:r>
              <a:rPr lang="ru-RU" sz="2000" dirty="0">
                <a:solidFill>
                  <a:schemeClr val="tx1"/>
                </a:solidFill>
                <a:latin typeface="Times New Roman" pitchFamily="18" charset="0"/>
                <a:cs typeface="Times New Roman" pitchFamily="18" charset="0"/>
              </a:rPr>
              <a:t>7. Учите различать </a:t>
            </a:r>
            <a:r>
              <a:rPr lang="ru-RU" sz="2000" dirty="0" smtClean="0">
                <a:solidFill>
                  <a:schemeClr val="tx1"/>
                </a:solidFill>
                <a:latin typeface="Times New Roman" pitchFamily="18" charset="0"/>
                <a:cs typeface="Times New Roman" pitchFamily="18" charset="0"/>
              </a:rPr>
              <a:t>ребёнка </a:t>
            </a:r>
            <a:r>
              <a:rPr lang="ru-RU" sz="2000" dirty="0">
                <a:solidFill>
                  <a:schemeClr val="tx1"/>
                </a:solidFill>
                <a:latin typeface="Times New Roman" pitchFamily="18" charset="0"/>
                <a:cs typeface="Times New Roman" pitchFamily="18" charset="0"/>
              </a:rPr>
              <a:t>одинаковые звукокомплексы по высоте, силе, тембру.</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Предложите громко (тихо), показать, как лает собака, мычит корова, мяукает кошка, кукарекает петух и т.д.</a:t>
            </a:r>
            <a:br>
              <a:rPr lang="ru-RU" sz="2000" dirty="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8</a:t>
            </a:r>
            <a:r>
              <a:rPr lang="ru-RU" sz="2000" dirty="0">
                <a:solidFill>
                  <a:schemeClr val="tx1"/>
                </a:solidFill>
                <a:latin typeface="Times New Roman" pitchFamily="18" charset="0"/>
                <a:cs typeface="Times New Roman" pitchFamily="18" charset="0"/>
              </a:rPr>
              <a:t>. Произносите один </a:t>
            </a:r>
            <a:r>
              <a:rPr lang="ru-RU" sz="2000" dirty="0" smtClean="0">
                <a:solidFill>
                  <a:schemeClr val="tx1"/>
                </a:solidFill>
                <a:latin typeface="Times New Roman" pitchFamily="18" charset="0"/>
                <a:cs typeface="Times New Roman" pitchFamily="18" charset="0"/>
              </a:rPr>
              <a:t>и </a:t>
            </a:r>
            <a:r>
              <a:rPr lang="ru-RU" sz="2000" dirty="0">
                <a:solidFill>
                  <a:schemeClr val="tx1"/>
                </a:solidFill>
                <a:latin typeface="Times New Roman" pitchFamily="18" charset="0"/>
                <a:cs typeface="Times New Roman" pitchFamily="18" charset="0"/>
              </a:rPr>
              <a:t>тот же звук с изменением его характера, тембра и эмоциональной окраски, а затем попросите дочку воспроизвести образец.</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Например: А - плачет девочка</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А - показывают горло врачу</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А - поет певица</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А - девочка укололась иголкой</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А - качают малыша</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О - удивилась мама</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О - стонет больной</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О - поет певица</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О - кричит охотник в лесу</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У - гудит паровоз</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У - звучит дудочка</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У - плачет мальчик.</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000" dirty="0">
                <a:solidFill>
                  <a:srgbClr val="000000"/>
                </a:solidFill>
                <a:latin typeface="Times New Roman"/>
              </a:rPr>
              <a:t/>
            </a:r>
            <a:br>
              <a:rPr lang="ru-RU" sz="2000" dirty="0">
                <a:solidFill>
                  <a:srgbClr val="000000"/>
                </a:solidFill>
                <a:latin typeface="Times New Roman"/>
              </a:rPr>
            </a:br>
            <a:endParaRPr lang="ru-RU" sz="2000" dirty="0"/>
          </a:p>
        </p:txBody>
      </p:sp>
    </p:spTree>
    <p:extLst>
      <p:ext uri="{BB962C8B-B14F-4D97-AF65-F5344CB8AC3E}">
        <p14:creationId xmlns:p14="http://schemas.microsoft.com/office/powerpoint/2010/main" xmlns="" val="26060666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236</TotalTime>
  <Words>414</Words>
  <Application>Microsoft Office PowerPoint</Application>
  <PresentationFormat>Экран (4:3)</PresentationFormat>
  <Paragraphs>26</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Поток</vt:lpstr>
      <vt:lpstr>Советы логопеда для родителей</vt:lpstr>
      <vt:lpstr>Правильная речь – важнейшее условие нормального развития ребёнка и его успешного обучения в школе. Наибольшего успеха можно добиться через взаимодействие детского сада с семьёй.      Вашему вниманию предлагаются игры, которые можно провести в домашних условиях. </vt:lpstr>
      <vt:lpstr>Игры на развитие пальчиковой моторики: 1) Предложите своей маленькой дочурке превратиться в Золушку и разложить в две разные кружечки фасоль и горох, которые Вы перемешали в большой чашке. 2) С сынишкой можно провести игру - соревнование на скорость. Кто скорее, папа или сын разложит большие и маленькие болтики или гайки в два разных контейнера? 3) Покажите малышу, как можно складывать забавные фигурки из спичек или счетных палочек. Пусть сложит лесенку, елочку, домик, кроватку для куклы. </vt:lpstr>
      <vt:lpstr>4) Выкладывайте с ребёнком узоры из гороха, фасоли и круп. Используйте для основы картонку с тонким слоем пластилина. 5) Лепите со своим крохой из пластилина, играйте в мозаику и пазлы. 6) Учите ребёнка застегивать и расстегивать пуговицы, шнуровать ботинки, плести косички из разноцветных шнурков. 7) Как можно раньше купите малышу краски для рисования пальчиками. Сколько восторга и пользы от такого рисования! </vt:lpstr>
      <vt:lpstr>8) «Игры с бельевыми прищепками». Различные геометрические фигуры из разноцветного картона с помощью прищепок превращаются в предметы, силуэт животных, птиц и т. д. Все зависит от фантазии играющих. Например, овал можно превратить в рыбку, приделав ей плавники из прищепок, можно превратить в ежика, прищепки будут играть роль иголок. Можно устроить веселую игру - соревнование между членами семьи. Кто быстрее снимет со своей одежды прищепки.  </vt:lpstr>
      <vt:lpstr>9) «Сухой бассейн». На дне миски с фасолью ( рисом, пшеном и т.д.) спрятать игрушки от киндер - сюрприза. Кто быстрее их достанет. 10) «Лепка из теста». При приготовлении выпечки дать ребенку кусочек теста и предложить ему слепить любую фигуру. С помощью таких игр стимулируется действие речевых зон коры головного мозга, что положительно сказывается на речи детей. </vt:lpstr>
      <vt:lpstr>Игры на развитие слухового внимания: 1. Обращайте внимание на "домашние звуки". Спрашивайте: "Что там шумит?" (миксер, холодильник, стиральная машина...). 2. Привлекайте внимание дочки: "Слышишь, как идет (стучит, капает, шумит) дождь, ветер, едет машина, летит самолет и т.п. 3. Показ различных музыкальных инструментов (барабан, колокольчик, погремушку и т.д.). Дайте послушать, как они звучат. Потом предложите отвернуться и угадать, на каком музыкальном инструменте Вы играете. Название каждого звучащего инструмента проговаривается. Количество игрушек увеличивается постепенно с 3 до 5. Упражнение проводится до достижения стойкого различения громких и контрастных звуков.</vt:lpstr>
      <vt:lpstr>4. Покажите ребёнку 4 - 5 предметов (например: металлическая коробка, стеклянная банка, пластмассовый стаканчик, деревянная шкатулка и т. п). С помощью карандаша вызовите звучание каждого предмета, воспроизводите его многократно, пока ребёнок не уловит характер звука. Начинать упражнение необходимо с 2 - х контрастных звучаний при зрительной опоре: о металл, о дерево, позже добавляются 3 - й и 4 - й варианты звучания. Затем только на слух (ребёнок отворачивается) предлагается определить, что звучит. Упражнение проводится до достижения стойкой дифференциации звучаний.  5. Выставите перед ребёнком хорошо знакомые предметы: карандаш, ножницы, стакан с водой, пустая деревянная шкатулка и т.п. Без зрительной опоры предложите определить, что он услышит, и рассказать о Ваших действиях. Ребёнок отворачивается, а Вы переливаете воду из одной чашки в другую, режете бумагу, мнете ее, рвете, стучите ножницами о чашку (вариантов много. Если упражнение вызывает трудности, проводите его со зрительной опорой.  </vt:lpstr>
      <vt:lpstr>7. Учите различать ребёнка одинаковые звукокомплексы по высоте, силе, тембру. Предложите громко (тихо), показать, как лает собака, мычит корова, мяукает кошка, кукарекает петух и т.д. 8. Произносите один и тот же звук с изменением его характера, тембра и эмоциональной окраски, а затем попросите дочку воспроизвести образец. Например: А - плачет девочка А - показывают горло врачу А - поет певица А - девочка укололась иголкой А - качают малыша О - удивилась мама О - стонет больной О - поет певица О - кричит охотник в лесу У - гудит паровоз У - звучит дудочка У - плачет мальчик.  </vt:lpstr>
      <vt:lpstr> </vt:lpstr>
      <vt:lpstr> Игры на формирование лексико – грамматического строя речи и навыков словообразования:  1. "Копилка слов" - форма взаимодействия с семьёй по расширению, закреплению и конкретизации словаря. Привлекаются родители через такие задания как: подобрать с мамой или папой красивые (осенние, зимние, вкусные, мягкие и др.) слова. По результатам этой работы в группе можно создать книжечки, в которые объединяются картинки (рисунки) детей и родителей соответствующие данному определению, например "Мягкие слова" - на всех картинках этой книжки предметы и объекты соотносятся с прилагательным мягкий (- ое, -  ая, - ие): мягкий диван, мягкое кресло, мягкая подушка, мягкие игрушки. Рассматривая картинки, дети не только называют, что на них, но и упражняются в умении соотносить прилагательные с существительными, описывать предметы подбирать другие определения к ним, называть части предметов. </vt:lpstr>
      <vt:lpstr>К этой группе можно отнести следующие игры:  Один - много» (образование существительных И. п. мн. ч. и Р.  п. мн.ч.) яблоко – яблоки - много яблок «Назови ласково» (образование существительных с уменьшительно-ласкательными суффиксами) яблоко – яблочко «Из чего – какой?» (образование прилагательных от существительных) Мяч из резины – резиновый мяч, Варенье из яблок – яблочное варенье,  Носки из шерсти – шерстяные носки Шуба из меха – меховая шуба. «Весёлый счёт», «Посчитай до 5» (согласование существительных с числительными) Один лимон, два лимона, три лимона, четыре лимона, пять лимонов. «Мой. Моя. Моё. Мои» (согласование существительных с местоимениями в роде, числе). Мяч – это мой мяч, кукла – это моя кукла, ведро – это моё ведро, игрушки – это мои игрушки.   </vt:lpstr>
      <vt:lpstr>«Назови – где?», «Скажи где?» (употребление предлогов: на, с (со), в, из, за, под, из-за, из-под). Мишка на стуле, мяч под столом… «Исправь ошибку» (употребление окончаний прилагательных в ед.ч. и мн.ч.) Летний солнце, красная помидор. «Что делал? Что сделал?» (глаголы соверш. и несоверш.вр.) Я убирал – я убрал, мыл – вымыл… «Семейка слов», слова - родственники (подбор однокоренных слов) кот – котик, котенька, котище, коток, котяра…  Образование глаголов с помощью приставок Шить – зашить, подшить, пришить, перешить, ушить… «Чей? Чья? Чьи? Чьё?» (образование притяжательных прилагательных) Хвост (чей?) - лисий хвост. «Что делает? Что делают?» (образование глаголов мн.ч.) Мальчик играет – мальчики играют</vt:lpstr>
      <vt:lpstr>2. Журнал «Говоруша» - включает в себя игры по таким разделам как «Домашняя игротека" "Игры на кухне", "В свободную минутку", "По дороге из детского сада", посвящена знакомству родителей с простыми интересными, а главное полезными играми для детей.  Игры на кухне. Игра «Вкусные словечки» (по аналогии с игрой «Города»). Каждое последующее слово начинается со звука, на который заканчивается предыдущее слово. Игра «Угощение». Ребенку предлагается вспомнить вкусные слова на определенный звук: А- арбуз, ананас и т.д.; Б- банан, бутерброд и т.д. Слова произносятся взрослым и ребенком по очереди. Важно, чтобы ребенок проговаривал: «Я угощаю тебя ананасом», «Я угощаю тебя апельсином» и т.д. Параллельно с выполнением этого задания ребенок упражняется в правильном употреблении падежных форм существительных. Для закрепления умения согласовывать существительные с прилагательным можно предложить ребенку добавить к своему слову какой либо признак: «Я угощаю тебя оранжевым апельсином» или числительное «Я угощаю тебя двумя бананами». </vt:lpstr>
      <vt:lpstr>Игры по дороге в детский сад (из детского сада). «Кто самый внимательный». Можно предложить ребенку посоревноваться на внимательность. Называется предмет, который встретился на пути, параллельно выделяется отличительный признак этого предмета. Например, «Я увидел горку, она высокая» или «Я увидел машину, она большая» и т.д. Можно предложить и такое задание: посоревноваться с ребенком в подборе признаков к одному предмету. Выигрывает назвавший больше слов. Выполняя такие упражнения, дети учатся согласовывать прилагательные с существительными. Игру «Весёлый счет» тоже можно проводить на улице, во время прогулок с ребенком. При проведении этой игры не только закрепляется правильное употребление падежных форм существительных, но и умение вести счет. Необходимо только именовать каждое число при пересчете предметов: например, одно дерево, два дерева, три дерева и т.д., и следить за четким проговариванием падежных окончаний числительных и существительных. Игра «Рыба, птица, зверь». На слово взрослого «рыба» ребенок должен перечислить виды рыб и наоборот, если взрослый перечисляет и называет, к примеру, окунь, щука, сазан, ребенок должен быстро назвать обобщающее слово. «Что (кто) бывает зеленым (веселым, грустным, быстрым …)?» На конкретный вопрос типа: «Что бывает зеленым?» необходимо получить как можно больше разнообразных ответов: трава, листья, крокодил, лента и т.д. </vt:lpstr>
      <vt:lpstr>Игры на развитие речевого дыхания: - выдувать мыльные пузыри; - надувать шарики, надувные игрушки; - дуть в соломинку, опущенную в стакан с водой; - сдувать ватку с ладошки, дуть на карандаш, лежащий на столе; - играть на духовых музыкальных игрушечных инструментах (дудочки, свистульки, гармошки).</vt:lpstr>
      <vt:lpstr>Слайд 17</vt:lpstr>
      <vt:lpstr> 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Для вас родители!</dc:title>
  <dc:creator>Людмила</dc:creator>
  <cp:lastModifiedBy>user</cp:lastModifiedBy>
  <cp:revision>24</cp:revision>
  <dcterms:created xsi:type="dcterms:W3CDTF">2014-10-06T13:23:22Z</dcterms:created>
  <dcterms:modified xsi:type="dcterms:W3CDTF">2020-01-18T13:24:19Z</dcterms:modified>
</cp:coreProperties>
</file>